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85" r:id="rId2"/>
    <p:sldMasterId id="2147483697" r:id="rId3"/>
    <p:sldMasterId id="2147483709" r:id="rId4"/>
    <p:sldMasterId id="2147483721" r:id="rId5"/>
  </p:sldMasterIdLst>
  <p:notesMasterIdLst>
    <p:notesMasterId r:id="rId29"/>
  </p:notesMasterIdLst>
  <p:sldIdLst>
    <p:sldId id="256" r:id="rId6"/>
    <p:sldId id="355" r:id="rId7"/>
    <p:sldId id="358" r:id="rId8"/>
    <p:sldId id="363" r:id="rId9"/>
    <p:sldId id="360" r:id="rId10"/>
    <p:sldId id="361" r:id="rId11"/>
    <p:sldId id="365" r:id="rId12"/>
    <p:sldId id="366" r:id="rId13"/>
    <p:sldId id="375" r:id="rId14"/>
    <p:sldId id="367" r:id="rId15"/>
    <p:sldId id="369" r:id="rId16"/>
    <p:sldId id="370" r:id="rId17"/>
    <p:sldId id="371" r:id="rId18"/>
    <p:sldId id="372" r:id="rId19"/>
    <p:sldId id="373" r:id="rId20"/>
    <p:sldId id="374" r:id="rId21"/>
    <p:sldId id="381" r:id="rId22"/>
    <p:sldId id="344" r:id="rId23"/>
    <p:sldId id="345" r:id="rId24"/>
    <p:sldId id="354" r:id="rId25"/>
    <p:sldId id="353" r:id="rId26"/>
    <p:sldId id="352" r:id="rId27"/>
    <p:sldId id="382" r:id="rId28"/>
  </p:sldIdLst>
  <p:sldSz cx="9144000" cy="6858000" type="screen4x3"/>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78" autoAdjust="0"/>
    <p:restoredTop sz="88710" autoAdjust="0"/>
  </p:normalViewPr>
  <p:slideViewPr>
    <p:cSldViewPr snapToObjects="1">
      <p:cViewPr varScale="1">
        <p:scale>
          <a:sx n="77" d="100"/>
          <a:sy n="77" d="100"/>
        </p:scale>
        <p:origin x="1632" y="90"/>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notesViewPr>
    <p:cSldViewPr snapToObjects="1">
      <p:cViewPr>
        <p:scale>
          <a:sx n="40" d="100"/>
          <a:sy n="40" d="100"/>
        </p:scale>
        <p:origin x="3786" y="816"/>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94220CDF-0ED5-0043-AA91-F065768FC58F}" type="datetimeFigureOut">
              <a:rPr lang="en-US" smtClean="0"/>
              <a:pPr/>
              <a:t>1/15/2019</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42A2BAD0-BFB1-104B-AEF5-B30615932F40}" type="slidenum">
              <a:rPr lang="en-US" smtClean="0"/>
              <a:pPr/>
              <a:t>‹#›</a:t>
            </a:fld>
            <a:endParaRPr lang="en-US"/>
          </a:p>
        </p:txBody>
      </p:sp>
    </p:spTree>
    <p:extLst>
      <p:ext uri="{BB962C8B-B14F-4D97-AF65-F5344CB8AC3E}">
        <p14:creationId xmlns:p14="http://schemas.microsoft.com/office/powerpoint/2010/main" val="27640055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1</a:t>
            </a:fld>
            <a:endParaRPr lang="en-US"/>
          </a:p>
        </p:txBody>
      </p:sp>
    </p:spTree>
    <p:extLst>
      <p:ext uri="{BB962C8B-B14F-4D97-AF65-F5344CB8AC3E}">
        <p14:creationId xmlns:p14="http://schemas.microsoft.com/office/powerpoint/2010/main" val="1147556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2</a:t>
            </a:fld>
            <a:endParaRPr lang="en-US"/>
          </a:p>
        </p:txBody>
      </p:sp>
    </p:spTree>
    <p:extLst>
      <p:ext uri="{BB962C8B-B14F-4D97-AF65-F5344CB8AC3E}">
        <p14:creationId xmlns:p14="http://schemas.microsoft.com/office/powerpoint/2010/main" val="815962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3</a:t>
            </a:fld>
            <a:endParaRPr lang="en-US"/>
          </a:p>
        </p:txBody>
      </p:sp>
    </p:spTree>
    <p:extLst>
      <p:ext uri="{BB962C8B-B14F-4D97-AF65-F5344CB8AC3E}">
        <p14:creationId xmlns:p14="http://schemas.microsoft.com/office/powerpoint/2010/main" val="802972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08302F7E-37B4-4450-B07D-21B5CBBA42DE}" type="slidenum">
              <a:rPr lang="en-US" smtClean="0"/>
              <a:pPr>
                <a:defRPr/>
              </a:pPr>
              <a:t>4</a:t>
            </a:fld>
            <a:endParaRPr lang="en-US"/>
          </a:p>
        </p:txBody>
      </p:sp>
    </p:spTree>
    <p:extLst>
      <p:ext uri="{BB962C8B-B14F-4D97-AF65-F5344CB8AC3E}">
        <p14:creationId xmlns:p14="http://schemas.microsoft.com/office/powerpoint/2010/main" val="2627688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7D2296A5-36A1-B24A-B284-D5159248C198}" type="slidenum">
              <a:rPr lang="en-US" smtClean="0"/>
              <a:pPr/>
              <a:t>5</a:t>
            </a:fld>
            <a:endParaRPr lang="en-US"/>
          </a:p>
        </p:txBody>
      </p:sp>
    </p:spTree>
    <p:extLst>
      <p:ext uri="{BB962C8B-B14F-4D97-AF65-F5344CB8AC3E}">
        <p14:creationId xmlns:p14="http://schemas.microsoft.com/office/powerpoint/2010/main" val="2217289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defRPr/>
            </a:pPr>
            <a:endParaRPr lang="en-US" dirty="0">
              <a:ea typeface="+mn-ea"/>
              <a:cs typeface="+mn-cs"/>
            </a:endParaRPr>
          </a:p>
        </p:txBody>
      </p:sp>
      <p:sp>
        <p:nvSpPr>
          <p:cNvPr id="4" name="Slide Number Placeholder 3"/>
          <p:cNvSpPr>
            <a:spLocks noGrp="1"/>
          </p:cNvSpPr>
          <p:nvPr>
            <p:ph type="sldNum" sz="quarter" idx="10"/>
          </p:nvPr>
        </p:nvSpPr>
        <p:spPr/>
        <p:txBody>
          <a:bodyPr/>
          <a:lstStyle/>
          <a:p>
            <a:fld id="{7D2296A5-36A1-B24A-B284-D5159248C198}" type="slidenum">
              <a:rPr lang="en-US" smtClean="0"/>
              <a:pPr/>
              <a:t>6</a:t>
            </a:fld>
            <a:endParaRPr lang="en-US"/>
          </a:p>
        </p:txBody>
      </p:sp>
    </p:spTree>
    <p:extLst>
      <p:ext uri="{BB962C8B-B14F-4D97-AF65-F5344CB8AC3E}">
        <p14:creationId xmlns:p14="http://schemas.microsoft.com/office/powerpoint/2010/main" val="402669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4799" y="4267199"/>
            <a:ext cx="6446837" cy="5456237"/>
          </a:xfrm>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BCD0B3-81A4-47E2-9679-301900FC525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4181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42A2BAD0-BFB1-104B-AEF5-B30615932F40}" type="slidenum">
              <a:rPr lang="en-US" smtClean="0"/>
              <a:pPr/>
              <a:t>8</a:t>
            </a:fld>
            <a:endParaRPr lang="en-US"/>
          </a:p>
        </p:txBody>
      </p:sp>
    </p:spTree>
    <p:extLst>
      <p:ext uri="{BB962C8B-B14F-4D97-AF65-F5344CB8AC3E}">
        <p14:creationId xmlns:p14="http://schemas.microsoft.com/office/powerpoint/2010/main" val="3488212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 </a:t>
            </a:r>
            <a:endParaRPr lang="en-US" b="1"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9</a:t>
            </a:fld>
            <a:endParaRPr lang="en-US"/>
          </a:p>
        </p:txBody>
      </p:sp>
    </p:spTree>
    <p:extLst>
      <p:ext uri="{BB962C8B-B14F-4D97-AF65-F5344CB8AC3E}">
        <p14:creationId xmlns:p14="http://schemas.microsoft.com/office/powerpoint/2010/main" val="487492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94F445-0D05-4631-BD51-EABF6E10C1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8860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94F445-0D05-4631-BD51-EABF6E10C1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020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“on the backs</a:t>
            </a:r>
            <a:r>
              <a:rPr lang="en-US" b="1" baseline="0" dirty="0" smtClean="0"/>
              <a:t> of Irish” 1800’s</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6D17A5-C2B6-44EF-AFF9-C13C2F757DC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83708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Anti-immigration  sentiment 1896</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6D17A5-C2B6-44EF-AFF9-C13C2F757DC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1271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F2263D8-40D0-418B-8736-16D611EF85B8}"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smtClean="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184905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BA23A4F-5195-49A2-BE64-8E04A6673500}"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smtClean="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2479699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1FFC84B-671E-4BBF-8D2C-EA1B91D17695}"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smtClean="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333904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42A2BAD0-BFB1-104B-AEF5-B30615932F40}" type="slidenum">
              <a:rPr lang="en-US" smtClean="0"/>
              <a:pPr/>
              <a:t>17</a:t>
            </a:fld>
            <a:endParaRPr lang="en-US"/>
          </a:p>
        </p:txBody>
      </p:sp>
    </p:spTree>
    <p:extLst>
      <p:ext uri="{BB962C8B-B14F-4D97-AF65-F5344CB8AC3E}">
        <p14:creationId xmlns:p14="http://schemas.microsoft.com/office/powerpoint/2010/main" val="7933571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18</a:t>
            </a:fld>
            <a:endParaRPr lang="en-US"/>
          </a:p>
        </p:txBody>
      </p:sp>
    </p:spTree>
    <p:extLst>
      <p:ext uri="{BB962C8B-B14F-4D97-AF65-F5344CB8AC3E}">
        <p14:creationId xmlns:p14="http://schemas.microsoft.com/office/powerpoint/2010/main" val="29677836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4637" y="4224339"/>
            <a:ext cx="6553200" cy="6946898"/>
          </a:xfrm>
        </p:spPr>
        <p:txBody>
          <a:bodyPr>
            <a:normAutofit fontScale="47500" lnSpcReduction="20000"/>
          </a:bodyPr>
          <a:lstStyle/>
          <a:p>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19</a:t>
            </a:fld>
            <a:endParaRPr lang="en-US" dirty="0"/>
          </a:p>
        </p:txBody>
      </p:sp>
    </p:spTree>
    <p:extLst>
      <p:ext uri="{BB962C8B-B14F-4D97-AF65-F5344CB8AC3E}">
        <p14:creationId xmlns:p14="http://schemas.microsoft.com/office/powerpoint/2010/main" val="41014807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20</a:t>
            </a:fld>
            <a:endParaRPr lang="en-US"/>
          </a:p>
        </p:txBody>
      </p:sp>
    </p:spTree>
    <p:extLst>
      <p:ext uri="{BB962C8B-B14F-4D97-AF65-F5344CB8AC3E}">
        <p14:creationId xmlns:p14="http://schemas.microsoft.com/office/powerpoint/2010/main" val="31823307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21</a:t>
            </a:fld>
            <a:endParaRPr lang="en-US"/>
          </a:p>
        </p:txBody>
      </p:sp>
    </p:spTree>
    <p:extLst>
      <p:ext uri="{BB962C8B-B14F-4D97-AF65-F5344CB8AC3E}">
        <p14:creationId xmlns:p14="http://schemas.microsoft.com/office/powerpoint/2010/main" val="15208899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22</a:t>
            </a:fld>
            <a:endParaRPr lang="en-US"/>
          </a:p>
        </p:txBody>
      </p:sp>
    </p:spTree>
    <p:extLst>
      <p:ext uri="{BB962C8B-B14F-4D97-AF65-F5344CB8AC3E}">
        <p14:creationId xmlns:p14="http://schemas.microsoft.com/office/powerpoint/2010/main" val="15485865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23</a:t>
            </a:fld>
            <a:endParaRPr lang="en-US"/>
          </a:p>
        </p:txBody>
      </p:sp>
    </p:spTree>
    <p:extLst>
      <p:ext uri="{BB962C8B-B14F-4D97-AF65-F5344CB8AC3E}">
        <p14:creationId xmlns:p14="http://schemas.microsoft.com/office/powerpoint/2010/main" val="3253361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CEE930F-909C-574F-9654-992A80E936D5}" type="datetimeFigureOut">
              <a:rPr lang="en-US" smtClean="0"/>
              <a:pPr/>
              <a:t>1/15/2019</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BA3641DA-F76F-404E-A8F4-151B94F3CFFA}" type="slidenum">
              <a:rPr lang="en-US" smtClean="0"/>
              <a:pPr/>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EE930F-909C-574F-9654-992A80E936D5}" type="datetimeFigureOut">
              <a:rPr lang="en-US" smtClean="0"/>
              <a:pPr/>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CEE930F-909C-574F-9654-992A80E936D5}" type="datetimeFigureOut">
              <a:rPr lang="en-US" smtClean="0"/>
              <a:pPr/>
              <a:t>1/15/2019</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641DA-F76F-404E-A8F4-151B94F3CFFA}" type="slidenum">
              <a:rPr lang="en-US" smtClean="0"/>
              <a:pPr/>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CEE930F-909C-574F-9654-992A80E936D5}" type="datetimeFigureOut">
              <a:rPr lang="en-US" smtClean="0"/>
              <a:pPr/>
              <a:t>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CEE930F-909C-574F-9654-992A80E936D5}" type="datetimeFigureOut">
              <a:rPr lang="en-US" smtClean="0"/>
              <a:pPr/>
              <a:t>1/15/2019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EE930F-909C-574F-9654-992A80E936D5}" type="datetimeFigureOut">
              <a:rPr lang="en-US" smtClean="0"/>
              <a:pPr/>
              <a:t>1/15/2019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7CEE930F-909C-574F-9654-992A80E936D5}" type="datetimeFigureOut">
              <a:rPr lang="en-US" smtClean="0"/>
              <a:pPr/>
              <a:t>1/15/2019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CEE930F-909C-574F-9654-992A80E936D5}" type="datetimeFigureOut">
              <a:rPr lang="en-US" smtClean="0"/>
              <a:pPr/>
              <a:t>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641DA-F76F-404E-A8F4-151B94F3CFFA}" type="slidenum">
              <a:rPr lang="en-US" smtClean="0"/>
              <a:pPr/>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7CEE930F-909C-574F-9654-992A80E936D5}" type="datetimeFigureOut">
              <a:rPr lang="en-US" smtClean="0"/>
              <a:pPr/>
              <a:t>1/15/2019</a:t>
            </a:fld>
            <a:endParaRPr lang="en-US"/>
          </a:p>
        </p:txBody>
      </p:sp>
      <p:sp>
        <p:nvSpPr>
          <p:cNvPr id="7" name="Slide Number Placeholder 6"/>
          <p:cNvSpPr>
            <a:spLocks noGrp="1"/>
          </p:cNvSpPr>
          <p:nvPr>
            <p:ph type="sldNum" sz="quarter" idx="12"/>
          </p:nvPr>
        </p:nvSpPr>
        <p:spPr/>
        <p:txBody>
          <a:bodyPr/>
          <a:lstStyle/>
          <a:p>
            <a:fld id="{BA3641DA-F76F-404E-A8F4-151B94F3CFFA}" type="slidenum">
              <a:rPr lang="en-US" smtClean="0"/>
              <a:pPr/>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EE930F-909C-574F-9654-992A80E936D5}" type="datetimeFigureOut">
              <a:rPr lang="en-US" smtClean="0"/>
              <a:pPr/>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EE930F-909C-574F-9654-992A80E936D5}" type="datetimeFigureOut">
              <a:rPr lang="en-US" smtClean="0"/>
              <a:pPr/>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219200" y="4191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219200" y="2044700"/>
            <a:ext cx="77724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68BD66E-91F2-534F-A578-97B99206A101}" type="slidenum">
              <a:rPr lang="en-US"/>
              <a:pPr>
                <a:defRPr/>
              </a:pPr>
              <a:t>‹#›</a:t>
            </a:fld>
            <a:endParaRPr lang="en-US"/>
          </a:p>
        </p:txBody>
      </p:sp>
    </p:spTree>
    <p:extLst>
      <p:ext uri="{BB962C8B-B14F-4D97-AF65-F5344CB8AC3E}">
        <p14:creationId xmlns:p14="http://schemas.microsoft.com/office/powerpoint/2010/main" val="32223557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62FB8F8-8567-4002-B5A7-1D069E216DB5}" type="datetimeFigureOut">
              <a:rPr kumimoji="0" lang="en-US" sz="1200" b="0" i="0" u="none" strike="noStrike" kern="1200" cap="none" spc="0" normalizeH="0" baseline="0" noProof="0" smtClean="0">
                <a:ln>
                  <a:noFill/>
                </a:ln>
                <a:solidFill>
                  <a:srgbClr val="ACCBF9"/>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670905-A6B0-446C-9047-8CB7179442EB}"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153553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62FB8F8-8567-4002-B5A7-1D069E216DB5}" type="datetimeFigureOut">
              <a:rPr kumimoji="0" lang="en-US" sz="1200" b="0" i="0" u="none" strike="noStrike" kern="1200" cap="none" spc="0" normalizeH="0" baseline="0" noProof="0" smtClean="0">
                <a:ln>
                  <a:noFill/>
                </a:ln>
                <a:solidFill>
                  <a:srgbClr val="ACCBF9"/>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670905-A6B0-446C-9047-8CB7179442EB}"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7041731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62FB8F8-8567-4002-B5A7-1D069E216DB5}" type="datetimeFigureOut">
              <a:rPr kumimoji="0" lang="en-US" sz="1200" b="0" i="0" u="none" strike="noStrike" kern="1200" cap="none" spc="0" normalizeH="0" baseline="0" noProof="0" smtClean="0">
                <a:ln>
                  <a:noFill/>
                </a:ln>
                <a:solidFill>
                  <a:srgbClr val="ACCBF9"/>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670905-A6B0-446C-9047-8CB7179442EB}"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214034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62FB8F8-8567-4002-B5A7-1D069E216DB5}" type="datetimeFigureOut">
              <a:rPr kumimoji="0" lang="en-US" sz="1200" b="0" i="0" u="none" strike="noStrike" kern="1200" cap="none" spc="0" normalizeH="0" baseline="0" noProof="0" smtClean="0">
                <a:ln>
                  <a:noFill/>
                </a:ln>
                <a:solidFill>
                  <a:srgbClr val="ACCBF9"/>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670905-A6B0-446C-9047-8CB7179442EB}"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2270123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62FB8F8-8567-4002-B5A7-1D069E216DB5}" type="datetimeFigureOut">
              <a:rPr kumimoji="0" lang="en-US" sz="1200" b="0" i="0" u="none" strike="noStrike" kern="1200" cap="none" spc="0" normalizeH="0" baseline="0" noProof="0" smtClean="0">
                <a:ln>
                  <a:noFill/>
                </a:ln>
                <a:solidFill>
                  <a:srgbClr val="ACCBF9"/>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670905-A6B0-446C-9047-8CB7179442EB}"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715351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62FB8F8-8567-4002-B5A7-1D069E216DB5}" type="datetimeFigureOut">
              <a:rPr kumimoji="0" lang="en-US" sz="1200" b="0" i="0" u="none" strike="noStrike" kern="1200" cap="none" spc="0" normalizeH="0" baseline="0" noProof="0" smtClean="0">
                <a:ln>
                  <a:noFill/>
                </a:ln>
                <a:solidFill>
                  <a:srgbClr val="ACCBF9"/>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670905-A6B0-446C-9047-8CB7179442EB}"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9246554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62FB8F8-8567-4002-B5A7-1D069E216DB5}" type="datetimeFigureOut">
              <a:rPr kumimoji="0" lang="en-US" sz="1200" b="0" i="0" u="none" strike="noStrike" kern="1200" cap="none" spc="0" normalizeH="0" baseline="0" noProof="0" smtClean="0">
                <a:ln>
                  <a:noFill/>
                </a:ln>
                <a:solidFill>
                  <a:srgbClr val="ACCBF9"/>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670905-A6B0-446C-9047-8CB7179442EB}"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2218887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62FB8F8-8567-4002-B5A7-1D069E216DB5}" type="datetimeFigureOut">
              <a:rPr kumimoji="0" lang="en-US" sz="1200" b="0" i="0" u="none" strike="noStrike" kern="1200" cap="none" spc="0" normalizeH="0" baseline="0" noProof="0" smtClean="0">
                <a:ln>
                  <a:noFill/>
                </a:ln>
                <a:solidFill>
                  <a:srgbClr val="ACCBF9"/>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670905-A6B0-446C-9047-8CB7179442EB}"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197869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62FB8F8-8567-4002-B5A7-1D069E216DB5}" type="datetimeFigureOut">
              <a:rPr kumimoji="0" lang="en-US" sz="1200" b="0" i="0" u="none" strike="noStrike" kern="1200" cap="none" spc="0" normalizeH="0" baseline="0" noProof="0" smtClean="0">
                <a:ln>
                  <a:noFill/>
                </a:ln>
                <a:solidFill>
                  <a:srgbClr val="ACCBF9"/>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9" name="Slide Number Placeholder 8"/>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670905-A6B0-446C-9047-8CB7179442EB}"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 name="Footer Placeholder 9"/>
          <p:cNvSpPr>
            <a:spLocks noGrp="1"/>
          </p:cNvSpPr>
          <p:nvPr>
            <p:ph type="ftr"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Tree>
    <p:extLst>
      <p:ext uri="{BB962C8B-B14F-4D97-AF65-F5344CB8AC3E}">
        <p14:creationId xmlns:p14="http://schemas.microsoft.com/office/powerpoint/2010/main" val="9009335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62FB8F8-8567-4002-B5A7-1D069E216DB5}" type="datetimeFigureOut">
              <a:rPr kumimoji="0" lang="en-US" sz="1200" b="0" i="0" u="none" strike="noStrike" kern="1200" cap="none" spc="0" normalizeH="0" baseline="0" noProof="0" smtClean="0">
                <a:ln>
                  <a:noFill/>
                </a:ln>
                <a:solidFill>
                  <a:srgbClr val="ACCBF9"/>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670905-A6B0-446C-9047-8CB7179442EB}"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20448015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62FB8F8-8567-4002-B5A7-1D069E216DB5}" type="datetimeFigureOut">
              <a:rPr kumimoji="0" lang="en-US" sz="1200" b="0" i="0" u="none" strike="noStrike" kern="1200" cap="none" spc="0" normalizeH="0" baseline="0" noProof="0" smtClean="0">
                <a:ln>
                  <a:noFill/>
                </a:ln>
                <a:solidFill>
                  <a:srgbClr val="ACCBF9"/>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670905-A6B0-446C-9047-8CB7179442EB}"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37853086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19696513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24121661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7192264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41603787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29392239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11900936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40287262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2125332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22868729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915100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11588817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7307632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6577884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20765174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17336037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40167297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6081974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6710076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21517281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40071612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41925245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40819408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1582919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2523844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10533296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18952029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20334626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268188306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20727449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18142302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4725928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288064956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248029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7CEE930F-909C-574F-9654-992A80E936D5}" type="datetimeFigureOut">
              <a:rPr lang="en-US" smtClean="0"/>
              <a:pPr/>
              <a:t>1/15/2019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BA3641DA-F76F-404E-A8F4-151B94F3CFFA}" type="slidenum">
              <a:rPr lang="en-US" smtClean="0"/>
              <a:pPr/>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F4670905-A6B0-446C-9047-8CB7179442EB}"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62FB8F8-8567-4002-B5A7-1D069E216DB5}" type="datetimeFigureOut">
              <a:rPr kumimoji="0" lang="en-US" sz="1200" b="0" i="0" u="none" strike="noStrike" kern="1200" cap="none" spc="0" normalizeH="0" baseline="0" noProof="0" smtClean="0">
                <a:ln>
                  <a:noFill/>
                </a:ln>
                <a:solidFill>
                  <a:srgbClr val="ACCBF9"/>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ACCBF9"/>
              </a:solidFill>
              <a:effectLst/>
              <a:uLnTx/>
              <a:uFillTx/>
              <a:latin typeface="Calibri"/>
              <a:ea typeface="+mn-ea"/>
              <a:cs typeface="+mn-cs"/>
            </a:endParaRPr>
          </a:p>
        </p:txBody>
      </p:sp>
    </p:spTree>
    <p:extLst>
      <p:ext uri="{BB962C8B-B14F-4D97-AF65-F5344CB8AC3E}">
        <p14:creationId xmlns:p14="http://schemas.microsoft.com/office/powerpoint/2010/main" val="221191797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1678975017"/>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2863604862"/>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055C888-D76C-418C-9A86-5E747832D460}" type="datetimeFigureOut">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1/15/2019</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4FAFEB1-8608-47BD-B773-C85C5F041FD6}" type="slidenum">
              <a:rPr kumimoji="0" lang="en-US" sz="1200" b="0" i="0" u="none" strike="noStrike" kern="1200" cap="none" spc="0" normalizeH="0" baseline="0" noProof="0" smtClean="0">
                <a:ln>
                  <a:noFill/>
                </a:ln>
                <a:solidFill>
                  <a:srgbClr val="2F2B2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F2B20">
                  <a:tint val="75000"/>
                </a:srgbClr>
              </a:solidFill>
              <a:effectLst/>
              <a:uLnTx/>
              <a:uFillTx/>
              <a:latin typeface="Calibri"/>
              <a:ea typeface="+mn-ea"/>
              <a:cs typeface="+mn-cs"/>
            </a:endParaRPr>
          </a:p>
        </p:txBody>
      </p:sp>
    </p:spTree>
    <p:extLst>
      <p:ext uri="{BB962C8B-B14F-4D97-AF65-F5344CB8AC3E}">
        <p14:creationId xmlns:p14="http://schemas.microsoft.com/office/powerpoint/2010/main" val="2496445976"/>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4.e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No5ai6LZLFg&amp;feature=channel&amp;list=UL" TargetMode="External"/><Relationship Id="rId2" Type="http://schemas.openxmlformats.org/officeDocument/2006/relationships/notesSlide" Target="../notesSlides/notesSlide11.xml"/><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42805" y="4572000"/>
            <a:ext cx="6553200" cy="685800"/>
          </a:xfrm>
        </p:spPr>
        <p:txBody>
          <a:bodyPr>
            <a:noAutofit/>
          </a:bodyPr>
          <a:lstStyle/>
          <a:p>
            <a:r>
              <a:rPr lang="en-US" sz="2000" b="1" dirty="0" smtClean="0">
                <a:solidFill>
                  <a:schemeClr val="tx1"/>
                </a:solidFill>
              </a:rPr>
              <a:t>Culture, diversity, and the language of inequality</a:t>
            </a:r>
            <a:endParaRPr lang="en-US" sz="2000" b="1" dirty="0">
              <a:solidFill>
                <a:schemeClr val="tx1"/>
              </a:solidFill>
            </a:endParaRPr>
          </a:p>
        </p:txBody>
      </p:sp>
      <p:sp>
        <p:nvSpPr>
          <p:cNvPr id="2" name="Title 1"/>
          <p:cNvSpPr>
            <a:spLocks noGrp="1"/>
          </p:cNvSpPr>
          <p:nvPr>
            <p:ph type="ctrTitle"/>
          </p:nvPr>
        </p:nvSpPr>
        <p:spPr/>
        <p:txBody>
          <a:bodyPr/>
          <a:lstStyle/>
          <a:p>
            <a:r>
              <a:rPr lang="en-US" b="1" dirty="0" smtClean="0"/>
              <a:t>EDS/SOC 117</a:t>
            </a:r>
            <a:br>
              <a:rPr lang="en-US" b="1" dirty="0" smtClean="0"/>
            </a:br>
            <a:r>
              <a:rPr lang="en-US" sz="2400" b="1" dirty="0" smtClean="0"/>
              <a:t>Week 2, </a:t>
            </a:r>
            <a:r>
              <a:rPr lang="en-US" sz="2400" b="1" dirty="0" err="1" smtClean="0"/>
              <a:t>tuesday</a:t>
            </a:r>
            <a:endParaRPr lang="en-US" sz="24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solidFill>
                  <a:schemeClr val="tx1"/>
                </a:solidFill>
              </a:rPr>
              <a:t>reminders</a:t>
            </a:r>
            <a:endParaRPr lang="en-US" sz="4400" dirty="0">
              <a:solidFill>
                <a:schemeClr val="tx1"/>
              </a:solidFill>
            </a:endParaRPr>
          </a:p>
        </p:txBody>
      </p:sp>
      <p:sp>
        <p:nvSpPr>
          <p:cNvPr id="3" name="Content Placeholder 2"/>
          <p:cNvSpPr>
            <a:spLocks noGrp="1"/>
          </p:cNvSpPr>
          <p:nvPr>
            <p:ph idx="1"/>
          </p:nvPr>
        </p:nvSpPr>
        <p:spPr>
          <a:xfrm>
            <a:off x="176463" y="2362200"/>
            <a:ext cx="8510337" cy="4191000"/>
          </a:xfrm>
        </p:spPr>
        <p:txBody>
          <a:bodyPr>
            <a:normAutofit/>
          </a:bodyPr>
          <a:lstStyle/>
          <a:p>
            <a:r>
              <a:rPr lang="en-US" sz="3000" dirty="0">
                <a:solidFill>
                  <a:schemeClr val="tx1"/>
                </a:solidFill>
              </a:rPr>
              <a:t>Self-selection for </a:t>
            </a:r>
            <a:r>
              <a:rPr lang="en-US" sz="3000" u="sng" dirty="0" smtClean="0">
                <a:solidFill>
                  <a:schemeClr val="tx1"/>
                </a:solidFill>
              </a:rPr>
              <a:t>discussion groups during Thursday’s lecture </a:t>
            </a:r>
            <a:r>
              <a:rPr lang="en-US" sz="3000" dirty="0">
                <a:solidFill>
                  <a:schemeClr val="tx1"/>
                </a:solidFill>
              </a:rPr>
              <a:t>– email me the names by </a:t>
            </a:r>
            <a:r>
              <a:rPr lang="en-US" sz="3000" b="1" dirty="0" smtClean="0">
                <a:solidFill>
                  <a:schemeClr val="tx1"/>
                </a:solidFill>
              </a:rPr>
              <a:t>Sunday, January 20</a:t>
            </a:r>
            <a:r>
              <a:rPr lang="en-US" sz="3000" b="1" baseline="30000" dirty="0" smtClean="0">
                <a:solidFill>
                  <a:schemeClr val="tx1"/>
                </a:solidFill>
              </a:rPr>
              <a:t>th</a:t>
            </a:r>
            <a:r>
              <a:rPr lang="en-US" sz="3000" b="1" dirty="0" smtClean="0">
                <a:solidFill>
                  <a:schemeClr val="tx1"/>
                </a:solidFill>
              </a:rPr>
              <a:t>  </a:t>
            </a:r>
            <a:r>
              <a:rPr lang="en-US" sz="3000" dirty="0" smtClean="0">
                <a:solidFill>
                  <a:schemeClr val="tx1"/>
                </a:solidFill>
              </a:rPr>
              <a:t>(not the same as discussion </a:t>
            </a:r>
            <a:r>
              <a:rPr lang="en-US" sz="3000" u="sng" dirty="0" smtClean="0">
                <a:solidFill>
                  <a:schemeClr val="tx1"/>
                </a:solidFill>
              </a:rPr>
              <a:t>section</a:t>
            </a:r>
            <a:r>
              <a:rPr lang="en-US" sz="3000" dirty="0" smtClean="0">
                <a:solidFill>
                  <a:schemeClr val="tx1"/>
                </a:solidFill>
              </a:rPr>
              <a:t>)</a:t>
            </a:r>
          </a:p>
          <a:p>
            <a:endParaRPr lang="en-US" sz="3000" dirty="0">
              <a:solidFill>
                <a:schemeClr val="tx1"/>
              </a:solidFill>
            </a:endParaRPr>
          </a:p>
          <a:p>
            <a:r>
              <a:rPr lang="en-US" sz="3000" dirty="0" smtClean="0">
                <a:solidFill>
                  <a:schemeClr val="tx1"/>
                </a:solidFill>
              </a:rPr>
              <a:t>Roughly 6-7 people per group</a:t>
            </a:r>
          </a:p>
          <a:p>
            <a:endParaRPr lang="en-US" sz="2800" dirty="0">
              <a:solidFill>
                <a:schemeClr val="tx1"/>
              </a:solidFill>
            </a:endParaRPr>
          </a:p>
          <a:p>
            <a:pPr marL="114300" indent="0">
              <a:buNone/>
            </a:pPr>
            <a:endParaRPr lang="en-US" sz="2800" dirty="0" smtClean="0">
              <a:solidFill>
                <a:schemeClr val="tx1"/>
              </a:solidFill>
            </a:endParaRPr>
          </a:p>
          <a:p>
            <a:endParaRPr lang="en-US" dirty="0"/>
          </a:p>
        </p:txBody>
      </p:sp>
    </p:spTree>
    <p:extLst>
      <p:ext uri="{BB962C8B-B14F-4D97-AF65-F5344CB8AC3E}">
        <p14:creationId xmlns:p14="http://schemas.microsoft.com/office/powerpoint/2010/main" val="2658323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normAutofit/>
          </a:bodyPr>
          <a:lstStyle/>
          <a:p>
            <a:r>
              <a:rPr lang="en-US" sz="4400" dirty="0" smtClean="0">
                <a:solidFill>
                  <a:schemeClr val="tx1"/>
                </a:solidFill>
              </a:rPr>
              <a:t>Common assumptions</a:t>
            </a:r>
            <a:endParaRPr lang="en-US" sz="4400" dirty="0">
              <a:solidFill>
                <a:schemeClr val="tx1"/>
              </a:solidFill>
            </a:endParaRPr>
          </a:p>
        </p:txBody>
      </p:sp>
      <p:sp>
        <p:nvSpPr>
          <p:cNvPr id="3" name="Content Placeholder 2"/>
          <p:cNvSpPr>
            <a:spLocks noGrp="1"/>
          </p:cNvSpPr>
          <p:nvPr>
            <p:ph idx="1"/>
          </p:nvPr>
        </p:nvSpPr>
        <p:spPr>
          <a:xfrm>
            <a:off x="426128" y="1752600"/>
            <a:ext cx="8260672" cy="4800600"/>
          </a:xfrm>
        </p:spPr>
        <p:txBody>
          <a:bodyPr>
            <a:normAutofit/>
          </a:bodyPr>
          <a:lstStyle/>
          <a:p>
            <a:pPr marL="114300" indent="0">
              <a:buNone/>
            </a:pPr>
            <a:r>
              <a:rPr lang="en-US" sz="2800" dirty="0" smtClean="0">
                <a:solidFill>
                  <a:schemeClr val="tx1"/>
                </a:solidFill>
              </a:rPr>
              <a:t>Negative beliefs about cultural differences or diversity influence schools, teachers, and students:</a:t>
            </a:r>
          </a:p>
          <a:p>
            <a:pPr lvl="1"/>
            <a:r>
              <a:rPr lang="en-US" sz="2600" dirty="0" smtClean="0">
                <a:solidFill>
                  <a:schemeClr val="tx1"/>
                </a:solidFill>
              </a:rPr>
              <a:t>How schools are structured – tracking/ability grouping, resources, assigning teachers</a:t>
            </a:r>
          </a:p>
          <a:p>
            <a:pPr lvl="1"/>
            <a:endParaRPr lang="en-US" sz="2600" dirty="0" smtClean="0">
              <a:solidFill>
                <a:schemeClr val="tx1"/>
              </a:solidFill>
            </a:endParaRPr>
          </a:p>
          <a:p>
            <a:pPr lvl="1"/>
            <a:r>
              <a:rPr lang="en-US" sz="2600" dirty="0" smtClean="0">
                <a:solidFill>
                  <a:schemeClr val="tx1"/>
                </a:solidFill>
              </a:rPr>
              <a:t>Teachers left on their own to figure out why some groups do better than others</a:t>
            </a:r>
          </a:p>
          <a:p>
            <a:pPr lvl="1"/>
            <a:endParaRPr lang="en-US" sz="2600" dirty="0" smtClean="0">
              <a:solidFill>
                <a:schemeClr val="tx1"/>
              </a:solidFill>
            </a:endParaRPr>
          </a:p>
          <a:p>
            <a:pPr lvl="1"/>
            <a:r>
              <a:rPr lang="en-US" sz="2600" dirty="0" smtClean="0">
                <a:solidFill>
                  <a:schemeClr val="tx1"/>
                </a:solidFill>
              </a:rPr>
              <a:t>Students often blame themselves for failures</a:t>
            </a:r>
          </a:p>
        </p:txBody>
      </p:sp>
    </p:spTree>
    <p:extLst>
      <p:ext uri="{BB962C8B-B14F-4D97-AF65-F5344CB8AC3E}">
        <p14:creationId xmlns:p14="http://schemas.microsoft.com/office/powerpoint/2010/main" val="132857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610600" cy="5257800"/>
          </a:xfrm>
        </p:spPr>
        <p:txBody>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
        <p:nvSpPr>
          <p:cNvPr id="2" name="Title 1"/>
          <p:cNvSpPr>
            <a:spLocks noGrp="1"/>
          </p:cNvSpPr>
          <p:nvPr>
            <p:ph type="title"/>
          </p:nvPr>
        </p:nvSpPr>
        <p:spPr>
          <a:xfrm>
            <a:off x="228600" y="228600"/>
            <a:ext cx="8686800" cy="1591290"/>
          </a:xfrm>
        </p:spPr>
        <p:txBody>
          <a:bodyPr anchor="t">
            <a:noAutofit/>
          </a:bodyPr>
          <a:lstStyle/>
          <a:p>
            <a:pPr algn="ctr"/>
            <a:r>
              <a:rPr lang="en-US" sz="3000" b="1" dirty="0" smtClean="0">
                <a:solidFill>
                  <a:schemeClr val="tx1"/>
                </a:solidFill>
              </a:rPr>
              <a:t> </a:t>
            </a:r>
            <a:r>
              <a:rPr lang="en-US" sz="3000" dirty="0" smtClean="0">
                <a:solidFill>
                  <a:schemeClr val="tx1"/>
                </a:solidFill>
              </a:rPr>
              <a:t>Longstanding Conversation in Social Science: What Determines Our success or failure?</a:t>
            </a:r>
            <a:endParaRPr lang="en-US" sz="3000" dirty="0">
              <a:solidFill>
                <a:schemeClr val="tx1"/>
              </a:solidFill>
            </a:endParaRPr>
          </a:p>
        </p:txBody>
      </p:sp>
      <p:sp>
        <p:nvSpPr>
          <p:cNvPr id="8" name="TextBox 7"/>
          <p:cNvSpPr txBox="1"/>
          <p:nvPr/>
        </p:nvSpPr>
        <p:spPr>
          <a:xfrm>
            <a:off x="344170" y="1680112"/>
            <a:ext cx="2895600" cy="954107"/>
          </a:xfrm>
          <a:prstGeom prst="rect">
            <a:avLst/>
          </a:prstGeom>
          <a:noFill/>
        </p:spPr>
        <p:txBody>
          <a:bodyPr wrap="square" rtlCol="0">
            <a:spAutoFit/>
          </a:bodyPr>
          <a:lstStyle/>
          <a:p>
            <a:r>
              <a:rPr lang="en-US" sz="2800" b="1" dirty="0" smtClean="0"/>
              <a:t>Institutions in society </a:t>
            </a:r>
            <a:endParaRPr lang="en-US" sz="2800" b="1" dirty="0"/>
          </a:p>
        </p:txBody>
      </p:sp>
      <p:sp>
        <p:nvSpPr>
          <p:cNvPr id="12" name="TextBox 11"/>
          <p:cNvSpPr txBox="1"/>
          <p:nvPr/>
        </p:nvSpPr>
        <p:spPr>
          <a:xfrm>
            <a:off x="3352800" y="3428999"/>
            <a:ext cx="1791970" cy="830997"/>
          </a:xfrm>
          <a:prstGeom prst="rect">
            <a:avLst/>
          </a:prstGeom>
          <a:solidFill>
            <a:srgbClr val="00B0F0"/>
          </a:solidFill>
        </p:spPr>
        <p:txBody>
          <a:bodyPr wrap="square" rtlCol="0">
            <a:spAutoFit/>
          </a:bodyPr>
          <a:lstStyle/>
          <a:p>
            <a:r>
              <a:rPr lang="en-US" sz="4800" b="1" dirty="0" smtClean="0"/>
              <a:t> LIFE</a:t>
            </a:r>
            <a:endParaRPr lang="en-US" sz="4800" b="1" dirty="0"/>
          </a:p>
        </p:txBody>
      </p:sp>
      <p:sp>
        <p:nvSpPr>
          <p:cNvPr id="16" name="Rectangular Callout 15"/>
          <p:cNvSpPr/>
          <p:nvPr/>
        </p:nvSpPr>
        <p:spPr>
          <a:xfrm>
            <a:off x="6649390" y="2677712"/>
            <a:ext cx="2011680" cy="2597856"/>
          </a:xfrm>
          <a:prstGeom prst="wedgeRectCallout">
            <a:avLst>
              <a:gd name="adj1" fmla="val -121560"/>
              <a:gd name="adj2" fmla="val -38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6649390" y="2677712"/>
            <a:ext cx="2137410" cy="2862322"/>
          </a:xfrm>
          <a:prstGeom prst="rect">
            <a:avLst/>
          </a:prstGeom>
          <a:noFill/>
        </p:spPr>
        <p:txBody>
          <a:bodyPr wrap="square" rtlCol="0">
            <a:spAutoFit/>
          </a:bodyPr>
          <a:lstStyle/>
          <a:p>
            <a:r>
              <a:rPr lang="en-US" sz="2000" b="1" dirty="0" smtClean="0"/>
              <a:t>Family</a:t>
            </a:r>
          </a:p>
          <a:p>
            <a:r>
              <a:rPr lang="en-US" sz="2000" b="1" dirty="0" smtClean="0"/>
              <a:t>Self</a:t>
            </a:r>
          </a:p>
          <a:p>
            <a:r>
              <a:rPr lang="en-US" sz="2000" b="1" dirty="0" smtClean="0"/>
              <a:t>Neighborhood</a:t>
            </a:r>
          </a:p>
          <a:p>
            <a:r>
              <a:rPr lang="en-US" sz="2000" b="1" dirty="0" smtClean="0"/>
              <a:t>Friends</a:t>
            </a:r>
          </a:p>
          <a:p>
            <a:r>
              <a:rPr lang="en-US" sz="2000" b="1" dirty="0" smtClean="0"/>
              <a:t>School</a:t>
            </a:r>
          </a:p>
          <a:p>
            <a:r>
              <a:rPr lang="en-US" sz="2000" b="1" dirty="0" smtClean="0"/>
              <a:t>Peers</a:t>
            </a:r>
          </a:p>
          <a:p>
            <a:r>
              <a:rPr lang="en-US" sz="2000" b="1" dirty="0" smtClean="0"/>
              <a:t>Church</a:t>
            </a:r>
          </a:p>
          <a:p>
            <a:r>
              <a:rPr lang="en-US" sz="2000" b="1" dirty="0" smtClean="0"/>
              <a:t>Etc.</a:t>
            </a:r>
          </a:p>
          <a:p>
            <a:endParaRPr lang="en-US" sz="2000" b="1" dirty="0"/>
          </a:p>
        </p:txBody>
      </p:sp>
      <p:sp>
        <p:nvSpPr>
          <p:cNvPr id="18" name="TextBox 17"/>
          <p:cNvSpPr txBox="1"/>
          <p:nvPr/>
        </p:nvSpPr>
        <p:spPr>
          <a:xfrm>
            <a:off x="5407428" y="1673928"/>
            <a:ext cx="3253641" cy="954107"/>
          </a:xfrm>
          <a:prstGeom prst="rect">
            <a:avLst/>
          </a:prstGeom>
          <a:noFill/>
        </p:spPr>
        <p:txBody>
          <a:bodyPr wrap="square" rtlCol="0">
            <a:spAutoFit/>
          </a:bodyPr>
          <a:lstStyle/>
          <a:p>
            <a:pPr algn="r"/>
            <a:r>
              <a:rPr lang="en-US" sz="2800" b="1" dirty="0" smtClean="0"/>
              <a:t>Individual choice, free will</a:t>
            </a:r>
          </a:p>
        </p:txBody>
      </p:sp>
      <p:sp>
        <p:nvSpPr>
          <p:cNvPr id="19" name="Rectangular Callout 18"/>
          <p:cNvSpPr/>
          <p:nvPr/>
        </p:nvSpPr>
        <p:spPr>
          <a:xfrm>
            <a:off x="381000" y="2677712"/>
            <a:ext cx="1676400" cy="2640330"/>
          </a:xfrm>
          <a:prstGeom prst="wedgeRectCallout">
            <a:avLst>
              <a:gd name="adj1" fmla="val 112786"/>
              <a:gd name="adj2" fmla="val -353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smtClean="0">
                <a:solidFill>
                  <a:schemeClr val="tx1"/>
                </a:solidFill>
              </a:rPr>
              <a:t>Economic</a:t>
            </a:r>
          </a:p>
          <a:p>
            <a:r>
              <a:rPr lang="en-US" sz="2000" b="1" dirty="0" smtClean="0">
                <a:solidFill>
                  <a:schemeClr val="tx1"/>
                </a:solidFill>
              </a:rPr>
              <a:t>Health</a:t>
            </a:r>
          </a:p>
          <a:p>
            <a:r>
              <a:rPr lang="en-US" sz="2000" b="1" dirty="0" smtClean="0">
                <a:solidFill>
                  <a:schemeClr val="tx1"/>
                </a:solidFill>
              </a:rPr>
              <a:t>Education</a:t>
            </a:r>
          </a:p>
          <a:p>
            <a:r>
              <a:rPr lang="en-US" sz="2000" b="1" dirty="0" smtClean="0">
                <a:solidFill>
                  <a:schemeClr val="tx1"/>
                </a:solidFill>
              </a:rPr>
              <a:t>Social</a:t>
            </a:r>
          </a:p>
          <a:p>
            <a:r>
              <a:rPr lang="en-US" sz="2000" b="1" dirty="0" smtClean="0">
                <a:solidFill>
                  <a:schemeClr val="tx1"/>
                </a:solidFill>
              </a:rPr>
              <a:t>Legal</a:t>
            </a:r>
          </a:p>
          <a:p>
            <a:r>
              <a:rPr lang="en-US" sz="2000" b="1" dirty="0" smtClean="0">
                <a:solidFill>
                  <a:schemeClr val="tx1"/>
                </a:solidFill>
              </a:rPr>
              <a:t>Political </a:t>
            </a:r>
          </a:p>
          <a:p>
            <a:r>
              <a:rPr lang="en-US" sz="2000" b="1" dirty="0" smtClean="0">
                <a:solidFill>
                  <a:schemeClr val="tx1"/>
                </a:solidFill>
              </a:rPr>
              <a:t>Religious</a:t>
            </a:r>
          </a:p>
          <a:p>
            <a:r>
              <a:rPr lang="en-US" sz="2000" b="1" dirty="0" smtClean="0">
                <a:solidFill>
                  <a:schemeClr val="tx1"/>
                </a:solidFill>
              </a:rPr>
              <a:t>Etc.</a:t>
            </a:r>
            <a:endParaRPr lang="en-US" sz="2000" b="1" dirty="0">
              <a:solidFill>
                <a:schemeClr val="tx1"/>
              </a:solidFill>
            </a:endParaRPr>
          </a:p>
        </p:txBody>
      </p:sp>
      <p:sp>
        <p:nvSpPr>
          <p:cNvPr id="4" name="TextBox 3"/>
          <p:cNvSpPr txBox="1"/>
          <p:nvPr/>
        </p:nvSpPr>
        <p:spPr>
          <a:xfrm>
            <a:off x="344169" y="5474525"/>
            <a:ext cx="8294139" cy="923330"/>
          </a:xfrm>
          <a:prstGeom prst="rect">
            <a:avLst/>
          </a:prstGeom>
          <a:noFill/>
        </p:spPr>
        <p:txBody>
          <a:bodyPr wrap="square" rtlCol="0">
            <a:spAutoFit/>
          </a:bodyPr>
          <a:lstStyle/>
          <a:p>
            <a:pPr algn="ctr"/>
            <a:r>
              <a:rPr lang="en-US" sz="2700" i="1" dirty="0" smtClean="0"/>
              <a:t>What role does education play in shaping our pathways in life?</a:t>
            </a:r>
            <a:endParaRPr lang="en-US" sz="2700" i="1" dirty="0"/>
          </a:p>
        </p:txBody>
      </p:sp>
    </p:spTree>
    <p:extLst>
      <p:ext uri="{BB962C8B-B14F-4D97-AF65-F5344CB8AC3E}">
        <p14:creationId xmlns:p14="http://schemas.microsoft.com/office/powerpoint/2010/main" val="28045665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09600" y="381000"/>
            <a:ext cx="7772400" cy="1143000"/>
          </a:xfrm>
        </p:spPr>
        <p:txBody>
          <a:bodyPr>
            <a:noAutofit/>
          </a:bodyPr>
          <a:lstStyle/>
          <a:p>
            <a:pPr>
              <a:defRPr/>
            </a:pPr>
            <a:r>
              <a:rPr lang="en-US" sz="3600" dirty="0">
                <a:solidFill>
                  <a:schemeClr val="tx1"/>
                </a:solidFill>
              </a:rPr>
              <a:t>View #1: </a:t>
            </a:r>
            <a:r>
              <a:rPr lang="en-US" sz="3600" dirty="0" smtClean="0">
                <a:solidFill>
                  <a:schemeClr val="tx1"/>
                </a:solidFill>
              </a:rPr>
              <a:t>Schools </a:t>
            </a:r>
            <a:r>
              <a:rPr lang="en-US" sz="3600" dirty="0">
                <a:solidFill>
                  <a:schemeClr val="tx1"/>
                </a:solidFill>
              </a:rPr>
              <a:t>as </a:t>
            </a:r>
            <a:r>
              <a:rPr lang="en-US" sz="3600" dirty="0" smtClean="0">
                <a:solidFill>
                  <a:schemeClr val="tx1"/>
                </a:solidFill>
              </a:rPr>
              <a:t>provider of equal opportunity</a:t>
            </a:r>
            <a:endParaRPr lang="en-US" sz="3600" dirty="0">
              <a:solidFill>
                <a:schemeClr val="tx1"/>
              </a:solidFill>
            </a:endParaRPr>
          </a:p>
        </p:txBody>
      </p:sp>
      <p:graphicFrame>
        <p:nvGraphicFramePr>
          <p:cNvPr id="16386" name="Object 2"/>
          <p:cNvGraphicFramePr>
            <a:graphicFrameLocks noGrp="1" noChangeAspect="1"/>
          </p:cNvGraphicFramePr>
          <p:nvPr>
            <p:ph type="chart" idx="1"/>
            <p:extLst>
              <p:ext uri="{D42A27DB-BD31-4B8C-83A1-F6EECF244321}">
                <p14:modId xmlns:p14="http://schemas.microsoft.com/office/powerpoint/2010/main" val="1987184868"/>
              </p:ext>
            </p:extLst>
          </p:nvPr>
        </p:nvGraphicFramePr>
        <p:xfrm>
          <a:off x="92075" y="2646363"/>
          <a:ext cx="8783638" cy="4357687"/>
        </p:xfrm>
        <a:graphic>
          <a:graphicData uri="http://schemas.openxmlformats.org/presentationml/2006/ole">
            <mc:AlternateContent xmlns:mc="http://schemas.openxmlformats.org/markup-compatibility/2006">
              <mc:Choice xmlns:v="urn:schemas-microsoft-com:vml" Requires="v">
                <p:oleObj spid="_x0000_s4122" name="Document" r:id="rId4" imgW="5474643" imgH="2716705" progId="Word.Document.8">
                  <p:embed/>
                </p:oleObj>
              </mc:Choice>
              <mc:Fallback>
                <p:oleObj name="Document" r:id="rId4" imgW="5474643" imgH="2716705" progId="Word.Document.8">
                  <p:embed/>
                  <p:pic>
                    <p:nvPicPr>
                      <p:cNvPr id="16386" name="Object 2"/>
                      <p:cNvPicPr>
                        <a:picLocks noChangeAspect="1" noChangeArrowheads="1"/>
                      </p:cNvPicPr>
                      <p:nvPr/>
                    </p:nvPicPr>
                    <p:blipFill>
                      <a:blip r:embed="rId5"/>
                      <a:srcRect/>
                      <a:stretch>
                        <a:fillRect/>
                      </a:stretch>
                    </p:blipFill>
                    <p:spPr bwMode="auto">
                      <a:xfrm>
                        <a:off x="92075" y="2646363"/>
                        <a:ext cx="8783638" cy="4357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388" name="Text Box 4"/>
          <p:cNvSpPr txBox="1">
            <a:spLocks noChangeArrowheads="1"/>
          </p:cNvSpPr>
          <p:nvPr/>
        </p:nvSpPr>
        <p:spPr bwMode="auto">
          <a:xfrm>
            <a:off x="1456425" y="5577453"/>
            <a:ext cx="3031599" cy="461665"/>
          </a:xfrm>
          <a:prstGeom prst="rect">
            <a:avLst/>
          </a:prstGeom>
          <a:noFill/>
          <a:ln w="9525">
            <a:noFill/>
            <a:miter lim="800000"/>
            <a:headEnd/>
            <a:tailEnd/>
          </a:ln>
        </p:spPr>
        <p:txBody>
          <a:bodyPr wrap="none">
            <a:prstTxWarp prst="textNoShape">
              <a:avLst/>
            </a:prstTxWarp>
            <a:spAutoFit/>
          </a:bodyPr>
          <a:lstStyle/>
          <a:p>
            <a:r>
              <a:rPr lang="en-US" sz="2400" dirty="0" smtClean="0"/>
              <a:t>Family Background</a:t>
            </a:r>
            <a:endParaRPr lang="en-US" sz="2400" dirty="0"/>
          </a:p>
        </p:txBody>
      </p:sp>
      <p:sp>
        <p:nvSpPr>
          <p:cNvPr id="16389" name="Text Box 5"/>
          <p:cNvSpPr txBox="1">
            <a:spLocks noChangeArrowheads="1"/>
          </p:cNvSpPr>
          <p:nvPr/>
        </p:nvSpPr>
        <p:spPr bwMode="auto">
          <a:xfrm>
            <a:off x="6245225" y="5562600"/>
            <a:ext cx="2097049" cy="461665"/>
          </a:xfrm>
          <a:prstGeom prst="rect">
            <a:avLst/>
          </a:prstGeom>
          <a:noFill/>
          <a:ln w="9525">
            <a:noFill/>
            <a:miter lim="800000"/>
            <a:headEnd/>
            <a:tailEnd/>
          </a:ln>
        </p:spPr>
        <p:txBody>
          <a:bodyPr wrap="none">
            <a:prstTxWarp prst="textNoShape">
              <a:avLst/>
            </a:prstTxWarp>
            <a:spAutoFit/>
          </a:bodyPr>
          <a:lstStyle/>
          <a:p>
            <a:r>
              <a:rPr lang="en-US" sz="2400" dirty="0"/>
              <a:t>Occupation </a:t>
            </a:r>
          </a:p>
        </p:txBody>
      </p:sp>
      <p:sp>
        <p:nvSpPr>
          <p:cNvPr id="16390" name="Text Box 6"/>
          <p:cNvSpPr txBox="1">
            <a:spLocks noChangeArrowheads="1"/>
          </p:cNvSpPr>
          <p:nvPr/>
        </p:nvSpPr>
        <p:spPr bwMode="auto">
          <a:xfrm>
            <a:off x="990600" y="3124200"/>
            <a:ext cx="2243138" cy="461665"/>
          </a:xfrm>
          <a:prstGeom prst="rect">
            <a:avLst/>
          </a:prstGeom>
          <a:noFill/>
          <a:ln w="9525">
            <a:noFill/>
            <a:miter lim="800000"/>
            <a:headEnd/>
            <a:tailEnd/>
          </a:ln>
        </p:spPr>
        <p:txBody>
          <a:bodyPr wrap="square">
            <a:prstTxWarp prst="textNoShape">
              <a:avLst/>
            </a:prstTxWarp>
            <a:spAutoFit/>
          </a:bodyPr>
          <a:lstStyle/>
          <a:p>
            <a:r>
              <a:rPr lang="en-US" sz="2400" dirty="0" smtClean="0"/>
              <a:t>High income</a:t>
            </a:r>
            <a:endParaRPr lang="en-US" sz="2400" dirty="0"/>
          </a:p>
        </p:txBody>
      </p:sp>
      <p:sp>
        <p:nvSpPr>
          <p:cNvPr id="16391" name="Text Box 8"/>
          <p:cNvSpPr txBox="1">
            <a:spLocks noChangeArrowheads="1"/>
          </p:cNvSpPr>
          <p:nvPr/>
        </p:nvSpPr>
        <p:spPr bwMode="auto">
          <a:xfrm>
            <a:off x="609600" y="3862943"/>
            <a:ext cx="2552700" cy="461665"/>
          </a:xfrm>
          <a:prstGeom prst="rect">
            <a:avLst/>
          </a:prstGeom>
          <a:noFill/>
          <a:ln w="9525">
            <a:noFill/>
            <a:miter lim="800000"/>
            <a:headEnd/>
            <a:tailEnd/>
          </a:ln>
        </p:spPr>
        <p:txBody>
          <a:bodyPr wrap="square">
            <a:prstTxWarp prst="textNoShape">
              <a:avLst/>
            </a:prstTxWarp>
            <a:spAutoFit/>
          </a:bodyPr>
          <a:lstStyle/>
          <a:p>
            <a:r>
              <a:rPr lang="en-US" sz="2400" dirty="0"/>
              <a:t>Middle</a:t>
            </a:r>
            <a:r>
              <a:rPr lang="en-US" sz="2400" dirty="0" smtClean="0"/>
              <a:t> income</a:t>
            </a:r>
            <a:endParaRPr lang="en-US" sz="2400" dirty="0"/>
          </a:p>
        </p:txBody>
      </p:sp>
      <p:sp>
        <p:nvSpPr>
          <p:cNvPr id="16392" name="Text Box 9"/>
          <p:cNvSpPr txBox="1">
            <a:spLocks noChangeArrowheads="1"/>
          </p:cNvSpPr>
          <p:nvPr/>
        </p:nvSpPr>
        <p:spPr bwMode="auto">
          <a:xfrm>
            <a:off x="990600" y="4612522"/>
            <a:ext cx="2167151" cy="461665"/>
          </a:xfrm>
          <a:prstGeom prst="rect">
            <a:avLst/>
          </a:prstGeom>
          <a:noFill/>
          <a:ln w="9525">
            <a:noFill/>
            <a:miter lim="800000"/>
            <a:headEnd/>
            <a:tailEnd/>
          </a:ln>
        </p:spPr>
        <p:txBody>
          <a:bodyPr wrap="square">
            <a:prstTxWarp prst="textNoShape">
              <a:avLst/>
            </a:prstTxWarp>
            <a:spAutoFit/>
          </a:bodyPr>
          <a:lstStyle/>
          <a:p>
            <a:r>
              <a:rPr lang="en-US" sz="2400" dirty="0" smtClean="0"/>
              <a:t>Low income</a:t>
            </a:r>
            <a:endParaRPr lang="en-US" sz="2400" dirty="0"/>
          </a:p>
        </p:txBody>
      </p:sp>
    </p:spTree>
    <p:extLst>
      <p:ext uri="{BB962C8B-B14F-4D97-AF65-F5344CB8AC3E}">
        <p14:creationId xmlns:p14="http://schemas.microsoft.com/office/powerpoint/2010/main" val="14199939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96883" y="152400"/>
            <a:ext cx="8534400" cy="1219200"/>
          </a:xfrm>
        </p:spPr>
        <p:txBody>
          <a:bodyPr>
            <a:normAutofit fontScale="90000"/>
          </a:bodyPr>
          <a:lstStyle/>
          <a:p>
            <a:pPr>
              <a:defRPr/>
            </a:pPr>
            <a:r>
              <a:rPr lang="en-US" sz="2800" b="1" dirty="0" smtClean="0">
                <a:ea typeface="+mj-ea"/>
                <a:cs typeface="+mj-cs"/>
              </a:rPr>
              <a:t/>
            </a:r>
            <a:br>
              <a:rPr lang="en-US" sz="2800" b="1" dirty="0" smtClean="0">
                <a:ea typeface="+mj-ea"/>
                <a:cs typeface="+mj-cs"/>
              </a:rPr>
            </a:br>
            <a:r>
              <a:rPr lang="en-US" sz="3600" dirty="0" smtClean="0">
                <a:solidFill>
                  <a:schemeClr val="tx1"/>
                </a:solidFill>
                <a:ea typeface="+mj-ea"/>
                <a:cs typeface="+mj-cs"/>
              </a:rPr>
              <a:t>View #2: Schools reproduce social inequalities </a:t>
            </a:r>
            <a:r>
              <a:rPr lang="en-US" sz="2700" dirty="0" smtClean="0">
                <a:solidFill>
                  <a:schemeClr val="tx1"/>
                </a:solidFill>
                <a:ea typeface="+mj-ea"/>
                <a:cs typeface="+mj-cs"/>
              </a:rPr>
              <a:t>(Economic model)</a:t>
            </a:r>
            <a:endParaRPr lang="en-US" sz="2700" dirty="0">
              <a:solidFill>
                <a:schemeClr val="tx1"/>
              </a:solidFill>
              <a:ea typeface="+mj-ea"/>
              <a:cs typeface="+mj-cs"/>
            </a:endParaRPr>
          </a:p>
        </p:txBody>
      </p:sp>
      <p:graphicFrame>
        <p:nvGraphicFramePr>
          <p:cNvPr id="17410" name="Object 2"/>
          <p:cNvGraphicFramePr>
            <a:graphicFrameLocks noGrp="1" noChangeAspect="1"/>
          </p:cNvGraphicFramePr>
          <p:nvPr>
            <p:ph type="chart" idx="1"/>
            <p:extLst/>
          </p:nvPr>
        </p:nvGraphicFramePr>
        <p:xfrm>
          <a:off x="838200" y="2386013"/>
          <a:ext cx="7772400" cy="1946275"/>
        </p:xfrm>
        <a:graphic>
          <a:graphicData uri="http://schemas.openxmlformats.org/presentationml/2006/ole">
            <mc:AlternateContent xmlns:mc="http://schemas.openxmlformats.org/markup-compatibility/2006">
              <mc:Choice xmlns:v="urn:schemas-microsoft-com:vml" Requires="v">
                <p:oleObj spid="_x0000_s5146" name="Document" r:id="rId4" imgW="5491805" imgH="1375062" progId="Word.Document.8">
                  <p:embed/>
                </p:oleObj>
              </mc:Choice>
              <mc:Fallback>
                <p:oleObj name="Document" r:id="rId4" imgW="5491805" imgH="1375062" progId="Word.Document.8">
                  <p:embed/>
                  <p:pic>
                    <p:nvPicPr>
                      <p:cNvPr id="17410" name="Object 2"/>
                      <p:cNvPicPr>
                        <a:picLocks noChangeAspect="1" noChangeArrowheads="1"/>
                      </p:cNvPicPr>
                      <p:nvPr/>
                    </p:nvPicPr>
                    <p:blipFill>
                      <a:blip r:embed="rId5"/>
                      <a:srcRect/>
                      <a:stretch>
                        <a:fillRect/>
                      </a:stretch>
                    </p:blipFill>
                    <p:spPr bwMode="auto">
                      <a:xfrm>
                        <a:off x="838200" y="2386013"/>
                        <a:ext cx="7772400" cy="1946275"/>
                      </a:xfrm>
                      <a:prstGeom prst="rect">
                        <a:avLst/>
                      </a:prstGeom>
                      <a:noFill/>
                      <a:extLst/>
                    </p:spPr>
                  </p:pic>
                </p:oleObj>
              </mc:Fallback>
            </mc:AlternateContent>
          </a:graphicData>
        </a:graphic>
      </p:graphicFrame>
      <p:sp>
        <p:nvSpPr>
          <p:cNvPr id="17412" name="Text Box 5"/>
          <p:cNvSpPr txBox="1">
            <a:spLocks noChangeArrowheads="1"/>
          </p:cNvSpPr>
          <p:nvPr/>
        </p:nvSpPr>
        <p:spPr bwMode="auto">
          <a:xfrm>
            <a:off x="1219200" y="2976138"/>
            <a:ext cx="2366169" cy="461665"/>
          </a:xfrm>
          <a:prstGeom prst="rect">
            <a:avLst/>
          </a:prstGeom>
          <a:noFill/>
          <a:ln w="9525">
            <a:noFill/>
            <a:miter lim="800000"/>
            <a:headEnd/>
            <a:tailEnd/>
          </a:ln>
        </p:spPr>
        <p:txBody>
          <a:bodyPr wrap="square">
            <a:prstTxWarp prst="textNoShape">
              <a:avLst/>
            </a:prstTxWarp>
            <a:spAutoFit/>
          </a:bodyPr>
          <a:lstStyle/>
          <a:p>
            <a:r>
              <a:rPr lang="en-US" sz="2400" dirty="0" smtClean="0"/>
              <a:t>High Income</a:t>
            </a:r>
            <a:endParaRPr lang="en-US" sz="2400" dirty="0"/>
          </a:p>
        </p:txBody>
      </p:sp>
      <p:sp>
        <p:nvSpPr>
          <p:cNvPr id="17413" name="Text Box 6"/>
          <p:cNvSpPr txBox="1">
            <a:spLocks noChangeArrowheads="1"/>
          </p:cNvSpPr>
          <p:nvPr/>
        </p:nvSpPr>
        <p:spPr bwMode="auto">
          <a:xfrm>
            <a:off x="990600" y="3525877"/>
            <a:ext cx="2586831" cy="461665"/>
          </a:xfrm>
          <a:prstGeom prst="rect">
            <a:avLst/>
          </a:prstGeom>
          <a:noFill/>
          <a:ln w="9525">
            <a:noFill/>
            <a:miter lim="800000"/>
            <a:headEnd/>
            <a:tailEnd/>
          </a:ln>
        </p:spPr>
        <p:txBody>
          <a:bodyPr wrap="square">
            <a:prstTxWarp prst="textNoShape">
              <a:avLst/>
            </a:prstTxWarp>
            <a:spAutoFit/>
          </a:bodyPr>
          <a:lstStyle/>
          <a:p>
            <a:r>
              <a:rPr lang="en-US" sz="2400" dirty="0"/>
              <a:t>Middle</a:t>
            </a:r>
            <a:r>
              <a:rPr lang="en-US" sz="2400" dirty="0" smtClean="0"/>
              <a:t> Income</a:t>
            </a:r>
            <a:endParaRPr lang="en-US" sz="2400" dirty="0"/>
          </a:p>
        </p:txBody>
      </p:sp>
      <p:sp>
        <p:nvSpPr>
          <p:cNvPr id="17414" name="Text Box 7"/>
          <p:cNvSpPr txBox="1">
            <a:spLocks noChangeArrowheads="1"/>
          </p:cNvSpPr>
          <p:nvPr/>
        </p:nvSpPr>
        <p:spPr bwMode="auto">
          <a:xfrm>
            <a:off x="990600" y="3983639"/>
            <a:ext cx="3128169" cy="461665"/>
          </a:xfrm>
          <a:prstGeom prst="rect">
            <a:avLst/>
          </a:prstGeom>
          <a:noFill/>
          <a:ln w="9525">
            <a:noFill/>
            <a:miter lim="800000"/>
            <a:headEnd/>
            <a:tailEnd/>
          </a:ln>
        </p:spPr>
        <p:txBody>
          <a:bodyPr wrap="square">
            <a:prstTxWarp prst="textNoShape">
              <a:avLst/>
            </a:prstTxWarp>
            <a:spAutoFit/>
          </a:bodyPr>
          <a:lstStyle/>
          <a:p>
            <a:r>
              <a:rPr lang="en-US" sz="2400" dirty="0" smtClean="0"/>
              <a:t>Low Income</a:t>
            </a:r>
            <a:endParaRPr lang="en-US" sz="2400" dirty="0"/>
          </a:p>
        </p:txBody>
      </p:sp>
      <p:sp>
        <p:nvSpPr>
          <p:cNvPr id="17415" name="Text Box 8"/>
          <p:cNvSpPr txBox="1">
            <a:spLocks noChangeArrowheads="1"/>
          </p:cNvSpPr>
          <p:nvPr/>
        </p:nvSpPr>
        <p:spPr bwMode="auto">
          <a:xfrm>
            <a:off x="878284" y="5127406"/>
            <a:ext cx="3048000" cy="461665"/>
          </a:xfrm>
          <a:prstGeom prst="rect">
            <a:avLst/>
          </a:prstGeom>
          <a:noFill/>
          <a:ln w="9525">
            <a:noFill/>
            <a:miter lim="800000"/>
            <a:headEnd/>
            <a:tailEnd/>
          </a:ln>
        </p:spPr>
        <p:txBody>
          <a:bodyPr wrap="square">
            <a:prstTxWarp prst="textNoShape">
              <a:avLst/>
            </a:prstTxWarp>
            <a:spAutoFit/>
          </a:bodyPr>
          <a:lstStyle/>
          <a:p>
            <a:r>
              <a:rPr lang="en-US" sz="2400" dirty="0" smtClean="0"/>
              <a:t>Family Background</a:t>
            </a:r>
            <a:endParaRPr lang="en-US" sz="2400" dirty="0"/>
          </a:p>
        </p:txBody>
      </p:sp>
      <p:sp>
        <p:nvSpPr>
          <p:cNvPr id="17416" name="Text Box 9"/>
          <p:cNvSpPr txBox="1">
            <a:spLocks noChangeArrowheads="1"/>
          </p:cNvSpPr>
          <p:nvPr/>
        </p:nvSpPr>
        <p:spPr bwMode="auto">
          <a:xfrm>
            <a:off x="5361758" y="5097878"/>
            <a:ext cx="2257425" cy="457200"/>
          </a:xfrm>
          <a:prstGeom prst="rect">
            <a:avLst/>
          </a:prstGeom>
          <a:noFill/>
          <a:ln w="9525">
            <a:noFill/>
            <a:miter lim="800000"/>
            <a:headEnd/>
            <a:tailEnd/>
          </a:ln>
        </p:spPr>
        <p:txBody>
          <a:bodyPr>
            <a:prstTxWarp prst="textNoShape">
              <a:avLst/>
            </a:prstTxWarp>
            <a:spAutoFit/>
          </a:bodyPr>
          <a:lstStyle/>
          <a:p>
            <a:r>
              <a:rPr lang="en-US" sz="2400" dirty="0"/>
              <a:t>Occupation</a:t>
            </a:r>
          </a:p>
        </p:txBody>
      </p:sp>
      <p:sp>
        <p:nvSpPr>
          <p:cNvPr id="17417" name="Text Box 10"/>
          <p:cNvSpPr txBox="1">
            <a:spLocks noChangeArrowheads="1"/>
          </p:cNvSpPr>
          <p:nvPr/>
        </p:nvSpPr>
        <p:spPr bwMode="auto">
          <a:xfrm>
            <a:off x="4101836" y="2157413"/>
            <a:ext cx="1700213" cy="457200"/>
          </a:xfrm>
          <a:prstGeom prst="rect">
            <a:avLst/>
          </a:prstGeom>
          <a:noFill/>
          <a:ln w="9525">
            <a:noFill/>
            <a:miter lim="800000"/>
            <a:headEnd/>
            <a:tailEnd/>
          </a:ln>
        </p:spPr>
        <p:txBody>
          <a:bodyPr>
            <a:prstTxWarp prst="textNoShape">
              <a:avLst/>
            </a:prstTxWarp>
            <a:spAutoFit/>
          </a:bodyPr>
          <a:lstStyle/>
          <a:p>
            <a:r>
              <a:rPr lang="en-US" sz="2400" dirty="0"/>
              <a:t>School</a:t>
            </a:r>
            <a:r>
              <a:rPr lang="en-US" dirty="0"/>
              <a:t> </a:t>
            </a:r>
          </a:p>
        </p:txBody>
      </p:sp>
    </p:spTree>
    <p:extLst>
      <p:ext uri="{BB962C8B-B14F-4D97-AF65-F5344CB8AC3E}">
        <p14:creationId xmlns:p14="http://schemas.microsoft.com/office/powerpoint/2010/main" val="4015541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58200" cy="685800"/>
          </a:xfrm>
        </p:spPr>
        <p:txBody>
          <a:bodyPr/>
          <a:lstStyle/>
          <a:p>
            <a:r>
              <a:rPr lang="en-US" sz="3000" dirty="0" err="1" smtClean="0"/>
              <a:t>Anyon</a:t>
            </a:r>
            <a:r>
              <a:rPr lang="en-US" sz="3000" dirty="0" smtClean="0"/>
              <a:t> , </a:t>
            </a:r>
            <a:r>
              <a:rPr lang="en-US" sz="3000" i="1" dirty="0"/>
              <a:t>Social Class and the Hidden Curriculum of Work</a:t>
            </a:r>
            <a:endParaRPr lang="en-US" sz="3000" dirty="0"/>
          </a:p>
        </p:txBody>
      </p:sp>
      <p:graphicFrame>
        <p:nvGraphicFramePr>
          <p:cNvPr id="4" name="Content Placeholder 3"/>
          <p:cNvGraphicFramePr>
            <a:graphicFrameLocks noGrp="1"/>
          </p:cNvGraphicFramePr>
          <p:nvPr>
            <p:ph idx="1"/>
            <p:extLst/>
          </p:nvPr>
        </p:nvGraphicFramePr>
        <p:xfrm>
          <a:off x="76199" y="609600"/>
          <a:ext cx="8305802" cy="6109764"/>
        </p:xfrm>
        <a:graphic>
          <a:graphicData uri="http://schemas.openxmlformats.org/drawingml/2006/table">
            <a:tbl>
              <a:tblPr firstRow="1" bandRow="1">
                <a:tableStyleId>{5C22544A-7EE6-4342-B048-85BDC9FD1C3A}</a:tableStyleId>
              </a:tblPr>
              <a:tblGrid>
                <a:gridCol w="1371601">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571751">
                  <a:extLst>
                    <a:ext uri="{9D8B030D-6E8A-4147-A177-3AD203B41FA5}">
                      <a16:colId xmlns:a16="http://schemas.microsoft.com/office/drawing/2014/main" val="20002"/>
                    </a:ext>
                  </a:extLst>
                </a:gridCol>
                <a:gridCol w="2076450">
                  <a:extLst>
                    <a:ext uri="{9D8B030D-6E8A-4147-A177-3AD203B41FA5}">
                      <a16:colId xmlns:a16="http://schemas.microsoft.com/office/drawing/2014/main" val="20003"/>
                    </a:ext>
                  </a:extLst>
                </a:gridCol>
              </a:tblGrid>
              <a:tr h="408030">
                <a:tc>
                  <a:txBody>
                    <a:bodyPr/>
                    <a:lstStyle/>
                    <a:p>
                      <a:r>
                        <a:rPr lang="en-US" dirty="0" smtClean="0">
                          <a:solidFill>
                            <a:schemeClr val="tx1"/>
                          </a:solidFill>
                        </a:rPr>
                        <a:t>Social Class  </a:t>
                      </a:r>
                      <a:endParaRPr lang="en-US" dirty="0">
                        <a:solidFill>
                          <a:schemeClr val="tx1"/>
                        </a:solidFill>
                      </a:endParaRPr>
                    </a:p>
                  </a:txBody>
                  <a:tcPr/>
                </a:tc>
                <a:tc>
                  <a:txBody>
                    <a:bodyPr/>
                    <a:lstStyle/>
                    <a:p>
                      <a:r>
                        <a:rPr lang="en-US" dirty="0" smtClean="0">
                          <a:solidFill>
                            <a:schemeClr val="tx1"/>
                          </a:solidFill>
                        </a:rPr>
                        <a:t>Typical Parent </a:t>
                      </a:r>
                      <a:r>
                        <a:rPr lang="en-US" dirty="0" err="1" smtClean="0">
                          <a:solidFill>
                            <a:schemeClr val="tx1"/>
                          </a:solidFill>
                        </a:rPr>
                        <a:t>Occu</a:t>
                      </a:r>
                      <a:r>
                        <a:rPr lang="en-US" dirty="0" smtClean="0">
                          <a:solidFill>
                            <a:schemeClr val="tx1"/>
                          </a:solidFill>
                        </a:rPr>
                        <a:t>.</a:t>
                      </a:r>
                      <a:endParaRPr lang="en-US" dirty="0">
                        <a:solidFill>
                          <a:schemeClr val="tx1"/>
                        </a:solidFill>
                      </a:endParaRPr>
                    </a:p>
                  </a:txBody>
                  <a:tcPr/>
                </a:tc>
                <a:tc>
                  <a:txBody>
                    <a:bodyPr/>
                    <a:lstStyle/>
                    <a:p>
                      <a:r>
                        <a:rPr lang="en-US" dirty="0" smtClean="0">
                          <a:solidFill>
                            <a:schemeClr val="tx1"/>
                          </a:solidFill>
                        </a:rPr>
                        <a:t>Schoolwork</a:t>
                      </a:r>
                      <a:endParaRPr lang="en-US" dirty="0">
                        <a:solidFill>
                          <a:schemeClr val="tx1"/>
                        </a:solidFill>
                      </a:endParaRPr>
                    </a:p>
                  </a:txBody>
                  <a:tcPr/>
                </a:tc>
                <a:tc>
                  <a:txBody>
                    <a:bodyPr/>
                    <a:lstStyle/>
                    <a:p>
                      <a:r>
                        <a:rPr lang="en-US" dirty="0" smtClean="0">
                          <a:solidFill>
                            <a:schemeClr val="tx1"/>
                          </a:solidFill>
                        </a:rPr>
                        <a:t>Teacher Rewards</a:t>
                      </a:r>
                      <a:endParaRPr lang="en-US" dirty="0">
                        <a:solidFill>
                          <a:schemeClr val="tx1"/>
                        </a:solidFill>
                      </a:endParaRPr>
                    </a:p>
                  </a:txBody>
                  <a:tcPr/>
                </a:tc>
                <a:extLst>
                  <a:ext uri="{0D108BD9-81ED-4DB2-BD59-A6C34878D82A}">
                    <a16:rowId xmlns:a16="http://schemas.microsoft.com/office/drawing/2014/main" val="10000"/>
                  </a:ext>
                </a:extLst>
              </a:tr>
              <a:tr h="1609760">
                <a:tc>
                  <a:txBody>
                    <a:bodyPr/>
                    <a:lstStyle/>
                    <a:p>
                      <a:r>
                        <a:rPr lang="en-US" dirty="0" smtClean="0"/>
                        <a:t>Working</a:t>
                      </a:r>
                      <a:r>
                        <a:rPr lang="en-US" baseline="0" dirty="0" smtClean="0"/>
                        <a:t> </a:t>
                      </a:r>
                      <a:r>
                        <a:rPr lang="en-US" dirty="0" smtClean="0"/>
                        <a:t>class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Stockroom worker, storeroom worker, auto mechanics, gas station attendants, security guard</a:t>
                      </a:r>
                      <a:endParaRPr lang="en-US" dirty="0" smtClean="0"/>
                    </a:p>
                  </a:txBody>
                  <a:tcPr/>
                </a:tc>
                <a:tc>
                  <a:txBody>
                    <a:bodyPr/>
                    <a:lstStyle/>
                    <a:p>
                      <a:r>
                        <a:rPr lang="en-US" dirty="0" smtClean="0"/>
                        <a:t>Following steps for a mechanical procedure,</a:t>
                      </a:r>
                      <a:r>
                        <a:rPr lang="en-US" baseline="0" dirty="0" smtClean="0"/>
                        <a:t> involving rote behavior, little student choice; teachers rarely explain</a:t>
                      </a:r>
                      <a:endParaRPr lang="en-US" dirty="0"/>
                    </a:p>
                  </a:txBody>
                  <a:tcPr/>
                </a:tc>
                <a:tc>
                  <a:txBody>
                    <a:bodyPr/>
                    <a:lstStyle/>
                    <a:p>
                      <a:r>
                        <a:rPr lang="en-US" dirty="0" smtClean="0"/>
                        <a:t>Following</a:t>
                      </a:r>
                      <a:r>
                        <a:rPr lang="en-US" baseline="0" dirty="0" smtClean="0"/>
                        <a:t> the correct steps and </a:t>
                      </a:r>
                      <a:r>
                        <a:rPr lang="en-US" u="sng" baseline="0" dirty="0" smtClean="0"/>
                        <a:t>not</a:t>
                      </a:r>
                      <a:r>
                        <a:rPr lang="en-US" baseline="0" dirty="0" smtClean="0"/>
                        <a:t> necessarily doing the work correctly</a:t>
                      </a:r>
                      <a:endParaRPr lang="en-US" dirty="0"/>
                    </a:p>
                  </a:txBody>
                  <a:tcPr/>
                </a:tc>
                <a:extLst>
                  <a:ext uri="{0D108BD9-81ED-4DB2-BD59-A6C34878D82A}">
                    <a16:rowId xmlns:a16="http://schemas.microsoft.com/office/drawing/2014/main" val="10001"/>
                  </a:ext>
                </a:extLst>
              </a:tr>
              <a:tr h="1868410">
                <a:tc>
                  <a:txBody>
                    <a:bodyPr/>
                    <a:lstStyle/>
                    <a:p>
                      <a:r>
                        <a:rPr lang="en-US" dirty="0" smtClean="0"/>
                        <a:t>Middle</a:t>
                      </a:r>
                      <a:r>
                        <a:rPr lang="en-US" baseline="0" dirty="0" smtClean="0"/>
                        <a:t> </a:t>
                      </a:r>
                      <a:r>
                        <a:rPr lang="en-US" dirty="0" smtClean="0"/>
                        <a:t>class</a:t>
                      </a:r>
                      <a:endParaRPr lang="en-US" dirty="0"/>
                    </a:p>
                  </a:txBody>
                  <a:tcPr/>
                </a:tc>
                <a:tc>
                  <a:txBody>
                    <a:bodyPr/>
                    <a:lstStyle/>
                    <a:p>
                      <a:r>
                        <a:rPr lang="en-US" dirty="0" smtClean="0"/>
                        <a:t>Blue-collar</a:t>
                      </a:r>
                      <a:r>
                        <a:rPr lang="en-US" baseline="0" dirty="0" smtClean="0"/>
                        <a:t> “rich,” carpenters, construction workers, office jobs, city employees, accountants</a:t>
                      </a:r>
                      <a:endParaRPr lang="en-US" dirty="0"/>
                    </a:p>
                  </a:txBody>
                  <a:tcPr/>
                </a:tc>
                <a:tc>
                  <a:txBody>
                    <a:bodyPr/>
                    <a:lstStyle/>
                    <a:p>
                      <a:r>
                        <a:rPr lang="en-US" dirty="0" smtClean="0"/>
                        <a:t>Getting the</a:t>
                      </a:r>
                      <a:r>
                        <a:rPr lang="en-US" baseline="0" dirty="0" smtClean="0"/>
                        <a:t> right answer to get a good grade; following directions leads to right answers but so does student decision-making</a:t>
                      </a:r>
                      <a:endParaRPr lang="en-US" dirty="0"/>
                    </a:p>
                  </a:txBody>
                  <a:tcPr/>
                </a:tc>
                <a:tc>
                  <a:txBody>
                    <a:bodyPr/>
                    <a:lstStyle/>
                    <a:p>
                      <a:r>
                        <a:rPr lang="en-US" dirty="0" smtClean="0"/>
                        <a:t>Getting the right answer</a:t>
                      </a:r>
                      <a:r>
                        <a:rPr lang="en-US" baseline="0" dirty="0" smtClean="0"/>
                        <a:t> which is found in books or by listening to the teacher</a:t>
                      </a:r>
                      <a:endParaRPr lang="en-US" dirty="0"/>
                    </a:p>
                  </a:txBody>
                  <a:tcPr/>
                </a:tc>
                <a:extLst>
                  <a:ext uri="{0D108BD9-81ED-4DB2-BD59-A6C34878D82A}">
                    <a16:rowId xmlns:a16="http://schemas.microsoft.com/office/drawing/2014/main" val="10002"/>
                  </a:ext>
                </a:extLst>
              </a:tr>
              <a:tr h="1217465">
                <a:tc>
                  <a:txBody>
                    <a:bodyPr/>
                    <a:lstStyle/>
                    <a:p>
                      <a:r>
                        <a:rPr lang="en-US" dirty="0" smtClean="0"/>
                        <a:t>Affluent professional</a:t>
                      </a:r>
                      <a:endParaRPr lang="en-US" dirty="0"/>
                    </a:p>
                  </a:txBody>
                  <a:tcPr/>
                </a:tc>
                <a:tc>
                  <a:txBody>
                    <a:bodyPr/>
                    <a:lstStyle/>
                    <a:p>
                      <a:r>
                        <a:rPr lang="en-US" dirty="0" smtClean="0"/>
                        <a:t>Cardiologist, corporate lawyer, engineer,</a:t>
                      </a:r>
                      <a:r>
                        <a:rPr lang="en-US" baseline="0" dirty="0" smtClean="0"/>
                        <a:t> advertising executive</a:t>
                      </a:r>
                      <a:endParaRPr lang="en-US" dirty="0"/>
                    </a:p>
                  </a:txBody>
                  <a:tcPr/>
                </a:tc>
                <a:tc>
                  <a:txBody>
                    <a:bodyPr/>
                    <a:lstStyle/>
                    <a:p>
                      <a:r>
                        <a:rPr lang="en-US" dirty="0" smtClean="0"/>
                        <a:t>Working independently,</a:t>
                      </a:r>
                      <a:r>
                        <a:rPr lang="en-US" baseline="0" dirty="0" smtClean="0"/>
                        <a:t> creatively to express ideas, concepts</a:t>
                      </a:r>
                      <a:endParaRPr lang="en-US" dirty="0"/>
                    </a:p>
                  </a:txBody>
                  <a:tcPr/>
                </a:tc>
                <a:tc>
                  <a:txBody>
                    <a:bodyPr/>
                    <a:lstStyle/>
                    <a:p>
                      <a:r>
                        <a:rPr lang="en-US" dirty="0" smtClean="0"/>
                        <a:t>Quality</a:t>
                      </a:r>
                      <a:r>
                        <a:rPr lang="en-US" baseline="0" dirty="0" smtClean="0"/>
                        <a:t> of individual expression, appropriateness to the task</a:t>
                      </a:r>
                      <a:endParaRPr lang="en-US" dirty="0"/>
                    </a:p>
                  </a:txBody>
                  <a:tcPr/>
                </a:tc>
                <a:extLst>
                  <a:ext uri="{0D108BD9-81ED-4DB2-BD59-A6C34878D82A}">
                    <a16:rowId xmlns:a16="http://schemas.microsoft.com/office/drawing/2014/main" val="10003"/>
                  </a:ext>
                </a:extLst>
              </a:tr>
              <a:tr h="1006099">
                <a:tc>
                  <a:txBody>
                    <a:bodyPr/>
                    <a:lstStyle/>
                    <a:p>
                      <a:r>
                        <a:rPr lang="en-US" dirty="0" smtClean="0"/>
                        <a:t>Executive elite</a:t>
                      </a:r>
                      <a:endParaRPr lang="en-US" dirty="0"/>
                    </a:p>
                  </a:txBody>
                  <a:tcPr/>
                </a:tc>
                <a:tc>
                  <a:txBody>
                    <a:bodyPr/>
                    <a:lstStyle/>
                    <a:p>
                      <a:r>
                        <a:rPr lang="en-US" dirty="0" smtClean="0"/>
                        <a:t>Top</a:t>
                      </a:r>
                      <a:r>
                        <a:rPr lang="en-US" baseline="0" dirty="0" smtClean="0"/>
                        <a:t> </a:t>
                      </a:r>
                      <a:r>
                        <a:rPr lang="en-US" dirty="0" smtClean="0"/>
                        <a:t>executives </a:t>
                      </a:r>
                      <a:r>
                        <a:rPr lang="en-US" baseline="0" dirty="0" smtClean="0"/>
                        <a:t>in multi-national corporations</a:t>
                      </a:r>
                      <a:endParaRPr lang="en-US" dirty="0"/>
                    </a:p>
                  </a:txBody>
                  <a:tcPr/>
                </a:tc>
                <a:tc>
                  <a:txBody>
                    <a:bodyPr/>
                    <a:lstStyle/>
                    <a:p>
                      <a:r>
                        <a:rPr lang="en-US" dirty="0" smtClean="0"/>
                        <a:t>Developing analytic</a:t>
                      </a:r>
                      <a:r>
                        <a:rPr lang="en-US" baseline="0" dirty="0" smtClean="0"/>
                        <a:t> skills and intellect to solve complex problems</a:t>
                      </a:r>
                      <a:endParaRPr lang="en-US" dirty="0"/>
                    </a:p>
                  </a:txBody>
                  <a:tcPr/>
                </a:tc>
                <a:tc>
                  <a:txBody>
                    <a:bodyPr/>
                    <a:lstStyle/>
                    <a:p>
                      <a:r>
                        <a:rPr lang="en-US" dirty="0" smtClean="0"/>
                        <a:t>Quality of thinking;</a:t>
                      </a:r>
                      <a:r>
                        <a:rPr lang="en-US" baseline="0" dirty="0" smtClean="0"/>
                        <a:t> high level intellectual ideas</a:t>
                      </a:r>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6347611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solidFill>
                  <a:schemeClr val="tx1"/>
                </a:solidFill>
              </a:rPr>
              <a:t>Education is never neutral</a:t>
            </a:r>
            <a:endParaRPr lang="en-US" sz="4400" dirty="0">
              <a:solidFill>
                <a:schemeClr val="tx1"/>
              </a:solidFill>
            </a:endParaRPr>
          </a:p>
        </p:txBody>
      </p:sp>
      <p:sp>
        <p:nvSpPr>
          <p:cNvPr id="3" name="Content Placeholder 2"/>
          <p:cNvSpPr>
            <a:spLocks noGrp="1"/>
          </p:cNvSpPr>
          <p:nvPr>
            <p:ph idx="1"/>
          </p:nvPr>
        </p:nvSpPr>
        <p:spPr>
          <a:xfrm>
            <a:off x="304800" y="1417638"/>
            <a:ext cx="8077200" cy="4906962"/>
          </a:xfrm>
        </p:spPr>
        <p:txBody>
          <a:bodyPr>
            <a:normAutofit/>
          </a:bodyPr>
          <a:lstStyle/>
          <a:p>
            <a:r>
              <a:rPr lang="en-US" sz="2800" dirty="0" smtClean="0"/>
              <a:t>Education is always political – there’s always a power struggle to control views about human worth, the meaning of cultural/racial differences, and who’s most deserving of a high quality education.</a:t>
            </a:r>
          </a:p>
          <a:p>
            <a:endParaRPr lang="en-US" sz="2800" dirty="0">
              <a:solidFill>
                <a:schemeClr val="tx1"/>
              </a:solidFill>
            </a:endParaRPr>
          </a:p>
          <a:p>
            <a:r>
              <a:rPr lang="en-US" sz="2800" dirty="0" smtClean="0"/>
              <a:t>Even terms like equal education or equitable education reflect societal competitions to control the meaning.</a:t>
            </a:r>
            <a:endParaRPr lang="en-US" sz="2800" dirty="0" smtClean="0">
              <a:solidFill>
                <a:schemeClr val="tx1"/>
              </a:solidFill>
            </a:endParaRPr>
          </a:p>
          <a:p>
            <a:endParaRPr lang="en-US" dirty="0"/>
          </a:p>
        </p:txBody>
      </p:sp>
    </p:spTree>
    <p:extLst>
      <p:ext uri="{BB962C8B-B14F-4D97-AF65-F5344CB8AC3E}">
        <p14:creationId xmlns:p14="http://schemas.microsoft.com/office/powerpoint/2010/main" val="18706883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1" y="1143000"/>
            <a:ext cx="8077200" cy="4495800"/>
          </a:xfrm>
          <a:prstGeom prst="rect">
            <a:avLst/>
          </a:prstGeom>
        </p:spPr>
      </p:pic>
    </p:spTree>
    <p:extLst>
      <p:ext uri="{BB962C8B-B14F-4D97-AF65-F5344CB8AC3E}">
        <p14:creationId xmlns:p14="http://schemas.microsoft.com/office/powerpoint/2010/main" val="16609304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a:solidFill>
                  <a:srgbClr val="2F2B20"/>
                </a:solidFill>
              </a:rPr>
              <a:t>What Difference Does Difference Make? </a:t>
            </a:r>
            <a:br>
              <a:rPr lang="en-US" sz="4000" b="1" dirty="0">
                <a:solidFill>
                  <a:srgbClr val="2F2B20"/>
                </a:solidFill>
              </a:rPr>
            </a:br>
            <a:r>
              <a:rPr lang="en-US" sz="1800" b="1" dirty="0">
                <a:solidFill>
                  <a:srgbClr val="2F2B20"/>
                </a:solidFill>
              </a:rPr>
              <a:t/>
            </a:r>
            <a:br>
              <a:rPr lang="en-US" sz="1800" b="1" dirty="0">
                <a:solidFill>
                  <a:srgbClr val="2F2B20"/>
                </a:solidFill>
              </a:rPr>
            </a:br>
            <a:r>
              <a:rPr lang="en-US" sz="2800" b="1" dirty="0">
                <a:solidFill>
                  <a:srgbClr val="2F2B20"/>
                </a:solidFill>
              </a:rPr>
              <a:t>(in our society, our lives and in education)</a:t>
            </a:r>
            <a:endParaRPr lang="en-US" dirty="0"/>
          </a:p>
        </p:txBody>
      </p:sp>
      <p:sp>
        <p:nvSpPr>
          <p:cNvPr id="3" name="Content Placeholder 2"/>
          <p:cNvSpPr>
            <a:spLocks noGrp="1"/>
          </p:cNvSpPr>
          <p:nvPr>
            <p:ph idx="1"/>
          </p:nvPr>
        </p:nvSpPr>
        <p:spPr>
          <a:xfrm>
            <a:off x="304800" y="1600200"/>
            <a:ext cx="8458200" cy="5029200"/>
          </a:xfrm>
        </p:spPr>
        <p:txBody>
          <a:bodyPr>
            <a:normAutofit fontScale="77500" lnSpcReduction="20000"/>
          </a:bodyPr>
          <a:lstStyle/>
          <a:p>
            <a:r>
              <a:rPr lang="en-US" dirty="0" smtClean="0"/>
              <a:t>Public interest in educational inequality puts a spotlight on questions about the influence of </a:t>
            </a:r>
            <a:r>
              <a:rPr lang="en-US" dirty="0" smtClean="0"/>
              <a:t>social categories – e.g.,</a:t>
            </a:r>
            <a:r>
              <a:rPr lang="en-US" dirty="0" smtClean="0"/>
              <a:t> </a:t>
            </a:r>
            <a:r>
              <a:rPr lang="en-US" dirty="0"/>
              <a:t>gender, class, race/ethnicity, language, culture, religion, sexual orientation, physical ability, mental/cognitive ability, etc. </a:t>
            </a:r>
          </a:p>
          <a:p>
            <a:pPr marL="0" indent="0">
              <a:buNone/>
            </a:pPr>
            <a:endParaRPr lang="en-US" dirty="0"/>
          </a:p>
          <a:p>
            <a:r>
              <a:rPr lang="en-US" dirty="0" smtClean="0"/>
              <a:t>Are schools the problem or individual choices due to </a:t>
            </a:r>
            <a:r>
              <a:rPr lang="en-US" dirty="0" smtClean="0"/>
              <a:t>students’ family or cultural </a:t>
            </a:r>
            <a:r>
              <a:rPr lang="en-US" dirty="0" smtClean="0"/>
              <a:t>background?</a:t>
            </a:r>
          </a:p>
          <a:p>
            <a:endParaRPr lang="en-US" dirty="0" smtClean="0"/>
          </a:p>
          <a:p>
            <a:r>
              <a:rPr lang="en-US" dirty="0" smtClean="0"/>
              <a:t>These categories are important, but we need </a:t>
            </a:r>
            <a:r>
              <a:rPr lang="en-US" b="1" u="sng" dirty="0" smtClean="0"/>
              <a:t>caution</a:t>
            </a:r>
            <a:r>
              <a:rPr lang="en-US" dirty="0" smtClean="0"/>
              <a:t> in our generalizations about them. </a:t>
            </a:r>
          </a:p>
          <a:p>
            <a:pPr marL="0" indent="0">
              <a:buNone/>
            </a:pPr>
            <a:endParaRPr lang="en-US" dirty="0"/>
          </a:p>
          <a:p>
            <a:r>
              <a:rPr lang="en-US" dirty="0"/>
              <a:t>Societal values and beliefs influence how people perceive “difference.”</a:t>
            </a:r>
            <a:endParaRPr lang="en-US" dirty="0"/>
          </a:p>
        </p:txBody>
      </p:sp>
    </p:spTree>
    <p:extLst>
      <p:ext uri="{BB962C8B-B14F-4D97-AF65-F5344CB8AC3E}">
        <p14:creationId xmlns:p14="http://schemas.microsoft.com/office/powerpoint/2010/main" val="4271635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smtClean="0"/>
              <a:t>The Social Construction of Race</a:t>
            </a:r>
            <a:endParaRPr lang="en-US" dirty="0"/>
          </a:p>
        </p:txBody>
      </p:sp>
      <p:sp>
        <p:nvSpPr>
          <p:cNvPr id="3" name="Content Placeholder 2"/>
          <p:cNvSpPr>
            <a:spLocks noGrp="1"/>
          </p:cNvSpPr>
          <p:nvPr>
            <p:ph idx="1"/>
          </p:nvPr>
        </p:nvSpPr>
        <p:spPr>
          <a:xfrm>
            <a:off x="304800" y="1828800"/>
            <a:ext cx="8534400" cy="4297363"/>
          </a:xfrm>
        </p:spPr>
        <p:txBody>
          <a:bodyPr/>
          <a:lstStyle/>
          <a:p>
            <a:r>
              <a:rPr lang="en-US" i="1" u="sng" dirty="0" smtClean="0"/>
              <a:t>RACE: Are We So Different?</a:t>
            </a:r>
            <a:r>
              <a:rPr lang="en-US" i="1" dirty="0" smtClean="0"/>
              <a:t>  </a:t>
            </a:r>
            <a:r>
              <a:rPr lang="en-US" dirty="0" smtClean="0"/>
              <a:t>A 2009 project of the American Anthropological Association, funded by the Ford Foundation and the National Science Foundation</a:t>
            </a:r>
          </a:p>
          <a:p>
            <a:endParaRPr lang="en-US" i="1" dirty="0"/>
          </a:p>
          <a:p>
            <a:r>
              <a:rPr lang="en-US" dirty="0"/>
              <a:t>The Story of Race: A History  </a:t>
            </a:r>
            <a:r>
              <a:rPr lang="en-US" sz="2400" u="sng" dirty="0" smtClean="0">
                <a:hlinkClick r:id="rId3"/>
              </a:rPr>
              <a:t>http</a:t>
            </a:r>
            <a:r>
              <a:rPr lang="en-US" sz="2400" u="sng" dirty="0">
                <a:hlinkClick r:id="rId3"/>
              </a:rPr>
              <a:t>://www.youtube.com/watch?v=No5ai6LZLFg&amp;feature=channel&amp;list=UL</a:t>
            </a:r>
            <a:endParaRPr lang="en-US" sz="2400" dirty="0"/>
          </a:p>
          <a:p>
            <a:pPr marL="0" indent="0">
              <a:buNone/>
            </a:pPr>
            <a:endParaRPr lang="en-US" i="1" dirty="0"/>
          </a:p>
        </p:txBody>
      </p:sp>
    </p:spTree>
    <p:extLst>
      <p:ext uri="{BB962C8B-B14F-4D97-AF65-F5344CB8AC3E}">
        <p14:creationId xmlns:p14="http://schemas.microsoft.com/office/powerpoint/2010/main" val="18995906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52400" y="152400"/>
            <a:ext cx="8967366" cy="6477000"/>
          </a:xfrm>
          <a:prstGeom prst="rect">
            <a:avLst/>
          </a:prstGeom>
          <a:noFill/>
          <a:ln w="9525">
            <a:noFill/>
            <a:miter lim="800000"/>
            <a:headEnd/>
            <a:tailEnd/>
          </a:ln>
          <a:effectLst/>
        </p:spPr>
      </p:pic>
    </p:spTree>
    <p:extLst>
      <p:ext uri="{BB962C8B-B14F-4D97-AF65-F5344CB8AC3E}">
        <p14:creationId xmlns:p14="http://schemas.microsoft.com/office/powerpoint/2010/main" val="25134034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Makeba Jones\My Documents\Teaching\USD\Multicultural Foundations\USD EDU 381-581 Sp12\Political Cartoons\anti-immigrant-cartoon-1896.jpg"/>
          <p:cNvPicPr>
            <a:picLocks noChangeAspect="1" noChangeArrowheads="1"/>
          </p:cNvPicPr>
          <p:nvPr/>
        </p:nvPicPr>
        <p:blipFill>
          <a:blip r:embed="rId3" cstate="print"/>
          <a:srcRect/>
          <a:stretch>
            <a:fillRect/>
          </a:stretch>
        </p:blipFill>
        <p:spPr bwMode="auto">
          <a:xfrm>
            <a:off x="228600" y="304800"/>
            <a:ext cx="8686800" cy="6248401"/>
          </a:xfrm>
          <a:prstGeom prst="rect">
            <a:avLst/>
          </a:prstGeom>
          <a:noFill/>
        </p:spPr>
      </p:pic>
    </p:spTree>
    <p:extLst>
      <p:ext uri="{BB962C8B-B14F-4D97-AF65-F5344CB8AC3E}">
        <p14:creationId xmlns:p14="http://schemas.microsoft.com/office/powerpoint/2010/main" val="31402179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28600"/>
            <a:ext cx="8229600" cy="715962"/>
          </a:xfrm>
        </p:spPr>
        <p:txBody>
          <a:bodyPr>
            <a:normAutofit fontScale="90000"/>
          </a:bodyPr>
          <a:lstStyle/>
          <a:p>
            <a:pPr eaLnBrk="1" hangingPunct="1"/>
            <a:r>
              <a:rPr lang="en-US" dirty="0" smtClean="0"/>
              <a:t>Legal Examples: Race &amp; Rights</a:t>
            </a:r>
          </a:p>
        </p:txBody>
      </p:sp>
      <p:sp>
        <p:nvSpPr>
          <p:cNvPr id="5123" name="Rectangle 3"/>
          <p:cNvSpPr>
            <a:spLocks noGrp="1" noChangeArrowheads="1"/>
          </p:cNvSpPr>
          <p:nvPr>
            <p:ph type="body" idx="1"/>
          </p:nvPr>
        </p:nvSpPr>
        <p:spPr>
          <a:xfrm>
            <a:off x="152400" y="1143000"/>
            <a:ext cx="8839200" cy="5715000"/>
          </a:xfrm>
        </p:spPr>
        <p:txBody>
          <a:bodyPr/>
          <a:lstStyle/>
          <a:p>
            <a:pPr eaLnBrk="1" hangingPunct="1">
              <a:lnSpc>
                <a:spcPct val="90000"/>
              </a:lnSpc>
            </a:pPr>
            <a:r>
              <a:rPr lang="en-US" sz="3000" dirty="0" smtClean="0"/>
              <a:t>1800’s- Mexicans were seen as a nationality (i.e., a group tied to country of Mexico) and as belonging to a racial group – white, black, Indian, Asian – depending on physical features.  As U.S. expansion grew in Texas &amp; CA, animosity and prejudice increased. Once U.S. took over Mexican territory in CA and TX laws quickly followed that reflected prejudices.  Laws re-defined Mexicans as “distinct” from other groups and inferior compared to other groups. </a:t>
            </a:r>
          </a:p>
          <a:p>
            <a:pPr marL="0" indent="0" eaLnBrk="1" hangingPunct="1">
              <a:lnSpc>
                <a:spcPct val="90000"/>
              </a:lnSpc>
              <a:buNone/>
            </a:pPr>
            <a:endParaRPr lang="en-US" sz="3000" dirty="0" smtClean="0"/>
          </a:p>
          <a:p>
            <a:pPr lvl="0" eaLnBrk="1" hangingPunct="1">
              <a:buNone/>
            </a:pPr>
            <a:r>
              <a:rPr lang="en-US" sz="1800" dirty="0">
                <a:solidFill>
                  <a:srgbClr val="000000"/>
                </a:solidFill>
              </a:rPr>
              <a:t>Haney Lopez, I.F. Winter 1994. “The Social Construction of Race: Some Observations on Illusion, Fabrication, and Choice. </a:t>
            </a:r>
            <a:r>
              <a:rPr lang="en-US" sz="1800" u="sng" dirty="0">
                <a:solidFill>
                  <a:srgbClr val="000000"/>
                </a:solidFill>
              </a:rPr>
              <a:t>Harvard Civil Rights-Civil Liberties Law Review</a:t>
            </a:r>
            <a:r>
              <a:rPr lang="en-US" sz="1800" dirty="0">
                <a:solidFill>
                  <a:srgbClr val="000000"/>
                </a:solidFill>
              </a:rPr>
              <a:t>, 29:1, pp. 1-62. </a:t>
            </a:r>
          </a:p>
          <a:p>
            <a:pPr eaLnBrk="1" hangingPunct="1">
              <a:lnSpc>
                <a:spcPct val="90000"/>
              </a:lnSpc>
            </a:pPr>
            <a:endParaRPr lang="en-US" sz="1800" dirty="0" smtClean="0"/>
          </a:p>
        </p:txBody>
      </p:sp>
    </p:spTree>
    <p:extLst>
      <p:ext uri="{BB962C8B-B14F-4D97-AF65-F5344CB8AC3E}">
        <p14:creationId xmlns:p14="http://schemas.microsoft.com/office/powerpoint/2010/main" val="616142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8229600" cy="715962"/>
          </a:xfrm>
        </p:spPr>
        <p:txBody>
          <a:bodyPr>
            <a:normAutofit fontScale="90000"/>
          </a:bodyPr>
          <a:lstStyle/>
          <a:p>
            <a:pPr eaLnBrk="1" hangingPunct="1"/>
            <a:r>
              <a:rPr lang="en-US" dirty="0" smtClean="0"/>
              <a:t>Legal Examples: Race &amp; Rights</a:t>
            </a:r>
          </a:p>
        </p:txBody>
      </p:sp>
      <p:sp>
        <p:nvSpPr>
          <p:cNvPr id="6147" name="Rectangle 3"/>
          <p:cNvSpPr>
            <a:spLocks noGrp="1" noChangeArrowheads="1"/>
          </p:cNvSpPr>
          <p:nvPr>
            <p:ph type="body" idx="1"/>
          </p:nvPr>
        </p:nvSpPr>
        <p:spPr>
          <a:xfrm>
            <a:off x="228600" y="1219200"/>
            <a:ext cx="8686800" cy="5410200"/>
          </a:xfrm>
        </p:spPr>
        <p:txBody>
          <a:bodyPr>
            <a:normAutofit/>
          </a:bodyPr>
          <a:lstStyle/>
          <a:p>
            <a:pPr eaLnBrk="1" hangingPunct="1"/>
            <a:r>
              <a:rPr lang="en-US" sz="2400" dirty="0" smtClean="0"/>
              <a:t>1806- Black </a:t>
            </a:r>
            <a:r>
              <a:rPr lang="en-US" sz="2400" dirty="0" smtClean="0"/>
              <a:t>woman </a:t>
            </a:r>
            <a:r>
              <a:rPr lang="en-US" sz="2400" dirty="0" smtClean="0"/>
              <a:t>sued for freedom from slavery in Virginia. Court decision based on skin color and hair texture. Long, straight “Indian” </a:t>
            </a:r>
            <a:r>
              <a:rPr lang="en-US" sz="2400" dirty="0" smtClean="0"/>
              <a:t>hair meant she was less African and more Indian.</a:t>
            </a:r>
            <a:endParaRPr lang="en-US" sz="2400" dirty="0" smtClean="0"/>
          </a:p>
          <a:p>
            <a:pPr eaLnBrk="1" hangingPunct="1">
              <a:buFontTx/>
              <a:buNone/>
            </a:pPr>
            <a:endParaRPr lang="en-US" sz="2400" dirty="0" smtClean="0"/>
          </a:p>
          <a:p>
            <a:pPr eaLnBrk="1" hangingPunct="1"/>
            <a:r>
              <a:rPr lang="en-US" sz="2400" dirty="0" smtClean="0"/>
              <a:t>1909- Four Armenians sued to establish their racial eligibility for U.S. citizenship.  Armenians had been categorized as “</a:t>
            </a:r>
            <a:r>
              <a:rPr lang="en-US" sz="2400" dirty="0" err="1" smtClean="0"/>
              <a:t>Asiatics</a:t>
            </a:r>
            <a:r>
              <a:rPr lang="en-US" sz="2400" dirty="0" smtClean="0"/>
              <a:t>” and were usually denied citizenship, which was only available to whites, some Africans.  Court re-examined which groups could be considered “white” and ultimately granted citizenship to the </a:t>
            </a:r>
            <a:r>
              <a:rPr lang="en-US" sz="2400" dirty="0" smtClean="0"/>
              <a:t>Armenians, a group not considered a “threat” to society. </a:t>
            </a:r>
            <a:endParaRPr lang="en-US" sz="2400" dirty="0" smtClean="0"/>
          </a:p>
          <a:p>
            <a:pPr marL="0" indent="0" eaLnBrk="1" hangingPunct="1">
              <a:buNone/>
            </a:pPr>
            <a:endParaRPr lang="en-US" sz="2400" dirty="0" smtClean="0"/>
          </a:p>
          <a:p>
            <a:pPr lvl="0" eaLnBrk="1" hangingPunct="1">
              <a:buNone/>
            </a:pPr>
            <a:r>
              <a:rPr lang="en-US" sz="1800" dirty="0">
                <a:solidFill>
                  <a:srgbClr val="000000"/>
                </a:solidFill>
              </a:rPr>
              <a:t>Haney Lopez, I.F. Winter 1994. “The Social Construction of Race: Some Observations on Illusion, Fabrication, and Choice. </a:t>
            </a:r>
            <a:r>
              <a:rPr lang="en-US" sz="1800" u="sng" dirty="0">
                <a:solidFill>
                  <a:srgbClr val="000000"/>
                </a:solidFill>
              </a:rPr>
              <a:t>Harvard Civil Rights-Civil Liberties Law Review</a:t>
            </a:r>
            <a:r>
              <a:rPr lang="en-US" sz="1800" dirty="0">
                <a:solidFill>
                  <a:srgbClr val="000000"/>
                </a:solidFill>
              </a:rPr>
              <a:t>, 29:1, pp. 1-62. </a:t>
            </a:r>
          </a:p>
          <a:p>
            <a:pPr eaLnBrk="1" hangingPunct="1"/>
            <a:endParaRPr lang="en-US" sz="2800" dirty="0" smtClean="0"/>
          </a:p>
        </p:txBody>
      </p:sp>
    </p:spTree>
    <p:extLst>
      <p:ext uri="{BB962C8B-B14F-4D97-AF65-F5344CB8AC3E}">
        <p14:creationId xmlns:p14="http://schemas.microsoft.com/office/powerpoint/2010/main" val="1080229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74638"/>
            <a:ext cx="8229600" cy="792162"/>
          </a:xfrm>
        </p:spPr>
        <p:txBody>
          <a:bodyPr/>
          <a:lstStyle/>
          <a:p>
            <a:pPr eaLnBrk="1" hangingPunct="1"/>
            <a:r>
              <a:rPr lang="en-US" dirty="0" smtClean="0"/>
              <a:t>Legal Examples: Race &amp; Rights</a:t>
            </a:r>
          </a:p>
        </p:txBody>
      </p:sp>
      <p:sp>
        <p:nvSpPr>
          <p:cNvPr id="7171" name="Rectangle 3"/>
          <p:cNvSpPr>
            <a:spLocks noGrp="1" noChangeArrowheads="1"/>
          </p:cNvSpPr>
          <p:nvPr>
            <p:ph type="body" idx="1"/>
          </p:nvPr>
        </p:nvSpPr>
        <p:spPr>
          <a:xfrm>
            <a:off x="228600" y="1600200"/>
            <a:ext cx="8686800" cy="5029200"/>
          </a:xfrm>
        </p:spPr>
        <p:txBody>
          <a:bodyPr/>
          <a:lstStyle/>
          <a:p>
            <a:pPr eaLnBrk="1" hangingPunct="1">
              <a:lnSpc>
                <a:spcPct val="90000"/>
              </a:lnSpc>
            </a:pPr>
            <a:r>
              <a:rPr lang="en-US" sz="2600" dirty="0" smtClean="0"/>
              <a:t>1922- Japanese-born immigrant applied for U.S. citizenship. Court had to debate definition of race by skin color.  Court rejected man’s petition and realized that using skin color as a test of race was inadequate.</a:t>
            </a:r>
          </a:p>
          <a:p>
            <a:pPr eaLnBrk="1" hangingPunct="1">
              <a:lnSpc>
                <a:spcPct val="90000"/>
              </a:lnSpc>
              <a:buFontTx/>
              <a:buNone/>
            </a:pPr>
            <a:endParaRPr lang="en-US" sz="2600" dirty="0" smtClean="0"/>
          </a:p>
          <a:p>
            <a:pPr eaLnBrk="1" hangingPunct="1">
              <a:lnSpc>
                <a:spcPct val="90000"/>
              </a:lnSpc>
            </a:pPr>
            <a:r>
              <a:rPr lang="en-US" sz="2600" dirty="0" smtClean="0"/>
              <a:t>1981- Arab man sued for racial discrimination. Court had to first decide if Arabs were a racial group other than White. Court decision said Arabs were a “distinct” racial group based on facial features.</a:t>
            </a:r>
          </a:p>
          <a:p>
            <a:pPr eaLnBrk="1" hangingPunct="1">
              <a:lnSpc>
                <a:spcPct val="90000"/>
              </a:lnSpc>
            </a:pPr>
            <a:endParaRPr lang="en-US" sz="2400" dirty="0"/>
          </a:p>
          <a:p>
            <a:pPr lvl="0" eaLnBrk="1" hangingPunct="1">
              <a:buNone/>
            </a:pPr>
            <a:r>
              <a:rPr lang="en-US" sz="1800" dirty="0">
                <a:solidFill>
                  <a:srgbClr val="000000"/>
                </a:solidFill>
              </a:rPr>
              <a:t>Haney Lopez, I.F. Winter 1994. “The Social Construction of Race: Some Observations on Illusion, Fabrication, and Choice. </a:t>
            </a:r>
            <a:r>
              <a:rPr lang="en-US" sz="1800" u="sng" dirty="0">
                <a:solidFill>
                  <a:srgbClr val="000000"/>
                </a:solidFill>
              </a:rPr>
              <a:t>Harvard Civil Rights-Civil Liberties Law Review</a:t>
            </a:r>
            <a:r>
              <a:rPr lang="en-US" sz="1800" dirty="0">
                <a:solidFill>
                  <a:srgbClr val="000000"/>
                </a:solidFill>
              </a:rPr>
              <a:t>, 29:1, pp. 1-62. </a:t>
            </a:r>
          </a:p>
          <a:p>
            <a:pPr eaLnBrk="1" hangingPunct="1">
              <a:lnSpc>
                <a:spcPct val="90000"/>
              </a:lnSpc>
            </a:pPr>
            <a:endParaRPr lang="en-US" sz="2400" dirty="0" smtClean="0"/>
          </a:p>
        </p:txBody>
      </p:sp>
    </p:spTree>
    <p:extLst>
      <p:ext uri="{BB962C8B-B14F-4D97-AF65-F5344CB8AC3E}">
        <p14:creationId xmlns:p14="http://schemas.microsoft.com/office/powerpoint/2010/main" val="1917124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1"/>
                </a:solidFill>
              </a:rPr>
              <a:t>Interracial marriage complicates racial labels</a:t>
            </a:r>
            <a:endParaRPr lang="en-US" dirty="0">
              <a:solidFill>
                <a:schemeClr val="tx1"/>
              </a:solidFill>
            </a:endParaRPr>
          </a:p>
        </p:txBody>
      </p:sp>
      <p:sp>
        <p:nvSpPr>
          <p:cNvPr id="3" name="Content Placeholder 2"/>
          <p:cNvSpPr>
            <a:spLocks noGrp="1"/>
          </p:cNvSpPr>
          <p:nvPr>
            <p:ph idx="1"/>
          </p:nvPr>
        </p:nvSpPr>
        <p:spPr>
          <a:xfrm>
            <a:off x="304800" y="1752600"/>
            <a:ext cx="8458200" cy="4876800"/>
          </a:xfrm>
        </p:spPr>
        <p:txBody>
          <a:bodyPr>
            <a:normAutofit lnSpcReduction="10000"/>
          </a:bodyPr>
          <a:lstStyle/>
          <a:p>
            <a:r>
              <a:rPr lang="en-US" dirty="0">
                <a:solidFill>
                  <a:schemeClr val="tx1"/>
                </a:solidFill>
              </a:rPr>
              <a:t>Miscegenation </a:t>
            </a:r>
            <a:r>
              <a:rPr lang="en-US" dirty="0" smtClean="0">
                <a:solidFill>
                  <a:schemeClr val="tx1"/>
                </a:solidFill>
              </a:rPr>
              <a:t>- a </a:t>
            </a:r>
            <a:r>
              <a:rPr lang="en-US" dirty="0">
                <a:solidFill>
                  <a:schemeClr val="tx1"/>
                </a:solidFill>
              </a:rPr>
              <a:t>marriage between persons of different races. </a:t>
            </a:r>
            <a:endParaRPr lang="en-US" dirty="0" smtClean="0">
              <a:solidFill>
                <a:schemeClr val="tx1"/>
              </a:solidFill>
            </a:endParaRPr>
          </a:p>
          <a:p>
            <a:endParaRPr lang="en-US" dirty="0" smtClean="0">
              <a:solidFill>
                <a:schemeClr val="tx1"/>
              </a:solidFill>
            </a:endParaRPr>
          </a:p>
          <a:p>
            <a:r>
              <a:rPr lang="en-US" dirty="0" smtClean="0">
                <a:solidFill>
                  <a:schemeClr val="tx1"/>
                </a:solidFill>
              </a:rPr>
              <a:t>Banned by law in all states until 1967. </a:t>
            </a:r>
          </a:p>
          <a:p>
            <a:endParaRPr lang="en-US" dirty="0">
              <a:solidFill>
                <a:schemeClr val="tx1"/>
              </a:solidFill>
            </a:endParaRPr>
          </a:p>
          <a:p>
            <a:r>
              <a:rPr lang="en-US" dirty="0" smtClean="0">
                <a:solidFill>
                  <a:schemeClr val="tx1"/>
                </a:solidFill>
              </a:rPr>
              <a:t>In </a:t>
            </a:r>
            <a:r>
              <a:rPr lang="en-US" dirty="0">
                <a:solidFill>
                  <a:schemeClr val="tx1"/>
                </a:solidFill>
              </a:rPr>
              <a:t>1967, the U.S. Supreme Court held that laws banning interracial marriages are unconstitutional. </a:t>
            </a:r>
            <a:endParaRPr lang="en-US" dirty="0" smtClean="0">
              <a:solidFill>
                <a:schemeClr val="tx1"/>
              </a:solidFill>
            </a:endParaRPr>
          </a:p>
          <a:p>
            <a:endParaRPr lang="en-US" dirty="0" smtClean="0">
              <a:solidFill>
                <a:schemeClr val="tx1"/>
              </a:solidFill>
            </a:endParaRPr>
          </a:p>
          <a:p>
            <a:r>
              <a:rPr lang="en-US" dirty="0" smtClean="0">
                <a:solidFill>
                  <a:schemeClr val="tx1"/>
                </a:solidFill>
              </a:rPr>
              <a:t>The </a:t>
            </a:r>
            <a:r>
              <a:rPr lang="en-US" dirty="0">
                <a:solidFill>
                  <a:schemeClr val="tx1"/>
                </a:solidFill>
              </a:rPr>
              <a:t>last remaining state-law ban on interracial marriages was a provision in the Alabama constitution. The Alabama legislature voted to repeal the ban. I</a:t>
            </a:r>
            <a:r>
              <a:rPr lang="en-US" dirty="0" smtClean="0">
                <a:solidFill>
                  <a:schemeClr val="tx1"/>
                </a:solidFill>
              </a:rPr>
              <a:t>n </a:t>
            </a:r>
            <a:r>
              <a:rPr lang="en-US" dirty="0">
                <a:solidFill>
                  <a:schemeClr val="tx1"/>
                </a:solidFill>
              </a:rPr>
              <a:t>1999, subject to a vote </a:t>
            </a:r>
            <a:r>
              <a:rPr lang="en-US" dirty="0" smtClean="0">
                <a:solidFill>
                  <a:schemeClr val="tx1"/>
                </a:solidFill>
              </a:rPr>
              <a:t>by the people, </a:t>
            </a:r>
            <a:r>
              <a:rPr lang="en-US" dirty="0">
                <a:solidFill>
                  <a:schemeClr val="tx1"/>
                </a:solidFill>
              </a:rPr>
              <a:t>the repeal became effective in 2000.</a:t>
            </a:r>
            <a:r>
              <a:rPr lang="en-US" dirty="0"/>
              <a:t> </a:t>
            </a:r>
          </a:p>
        </p:txBody>
      </p:sp>
    </p:spTree>
    <p:extLst>
      <p:ext uri="{BB962C8B-B14F-4D97-AF65-F5344CB8AC3E}">
        <p14:creationId xmlns:p14="http://schemas.microsoft.com/office/powerpoint/2010/main" val="26856257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700" dirty="0" smtClean="0">
                <a:solidFill>
                  <a:schemeClr val="tx1"/>
                </a:solidFill>
              </a:rPr>
              <a:t>Language changes over time</a:t>
            </a:r>
            <a:endParaRPr lang="en-US" sz="3700" dirty="0">
              <a:solidFill>
                <a:schemeClr val="tx1"/>
              </a:solidFill>
            </a:endParaRPr>
          </a:p>
        </p:txBody>
      </p:sp>
      <p:sp>
        <p:nvSpPr>
          <p:cNvPr id="3" name="Content Placeholder 2"/>
          <p:cNvSpPr>
            <a:spLocks noGrp="1"/>
          </p:cNvSpPr>
          <p:nvPr>
            <p:ph idx="1"/>
          </p:nvPr>
        </p:nvSpPr>
        <p:spPr>
          <a:xfrm>
            <a:off x="426128" y="1752600"/>
            <a:ext cx="8260672" cy="4800600"/>
          </a:xfrm>
        </p:spPr>
        <p:txBody>
          <a:bodyPr>
            <a:normAutofit/>
          </a:bodyPr>
          <a:lstStyle/>
          <a:p>
            <a:pPr marL="114300" indent="0">
              <a:buNone/>
            </a:pPr>
            <a:r>
              <a:rPr lang="en-US" sz="2700" dirty="0" smtClean="0">
                <a:solidFill>
                  <a:schemeClr val="tx1"/>
                </a:solidFill>
              </a:rPr>
              <a:t>Nieto writes, “Language is always changing. Because it mirrors social, economic, and political events, it is an important barometer of a society at any given time. Language also becomes obsolete; it could not be otherwise because it is a reflection of societal changes” (pg. 24).</a:t>
            </a:r>
          </a:p>
          <a:p>
            <a:pPr marL="114300" indent="0">
              <a:buNone/>
            </a:pPr>
            <a:endParaRPr lang="en-US" sz="2700" dirty="0">
              <a:solidFill>
                <a:schemeClr val="tx1"/>
              </a:solidFill>
            </a:endParaRPr>
          </a:p>
          <a:p>
            <a:pPr marL="114300" indent="0">
              <a:buNone/>
            </a:pPr>
            <a:r>
              <a:rPr lang="en-US" dirty="0" smtClean="0">
                <a:solidFill>
                  <a:schemeClr val="tx1"/>
                </a:solidFill>
              </a:rPr>
              <a:t>(Hispanic, Chicano/a, Latino/a, </a:t>
            </a:r>
            <a:r>
              <a:rPr lang="en-US" dirty="0" err="1" smtClean="0">
                <a:solidFill>
                  <a:schemeClr val="tx1"/>
                </a:solidFill>
              </a:rPr>
              <a:t>Latinx</a:t>
            </a:r>
            <a:r>
              <a:rPr lang="en-US" dirty="0" smtClean="0">
                <a:solidFill>
                  <a:schemeClr val="tx1"/>
                </a:solidFill>
              </a:rPr>
              <a:t>, Negro, Black, African American, Oriental, Asian, Caucasian, White, European American</a:t>
            </a:r>
            <a:r>
              <a:rPr lang="en-US" dirty="0" smtClean="0">
                <a:solidFill>
                  <a:schemeClr val="tx1"/>
                </a:solidFill>
              </a:rPr>
              <a:t>)</a:t>
            </a:r>
          </a:p>
          <a:p>
            <a:pPr marL="114300" indent="0">
              <a:buNone/>
            </a:pPr>
            <a:endParaRPr lang="en-US" sz="2800" dirty="0" smtClean="0">
              <a:solidFill>
                <a:schemeClr val="tx1"/>
              </a:solidFill>
            </a:endParaRPr>
          </a:p>
          <a:p>
            <a:endParaRPr lang="en-US" dirty="0"/>
          </a:p>
        </p:txBody>
      </p:sp>
    </p:spTree>
    <p:extLst>
      <p:ext uri="{BB962C8B-B14F-4D97-AF65-F5344CB8AC3E}">
        <p14:creationId xmlns:p14="http://schemas.microsoft.com/office/powerpoint/2010/main" val="3323480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solidFill>
                  <a:schemeClr val="tx1"/>
                </a:solidFill>
              </a:rPr>
              <a:t>Silence, </a:t>
            </a:r>
            <a:r>
              <a:rPr lang="en-US" sz="4400" dirty="0" smtClean="0">
                <a:solidFill>
                  <a:schemeClr val="tx1"/>
                </a:solidFill>
              </a:rPr>
              <a:t>fear, denial</a:t>
            </a:r>
            <a:endParaRPr lang="en-US" sz="4400" dirty="0">
              <a:solidFill>
                <a:schemeClr val="tx1"/>
              </a:solidFill>
            </a:endParaRPr>
          </a:p>
        </p:txBody>
      </p:sp>
      <p:sp>
        <p:nvSpPr>
          <p:cNvPr id="3" name="Content Placeholder 2"/>
          <p:cNvSpPr>
            <a:spLocks noGrp="1"/>
          </p:cNvSpPr>
          <p:nvPr>
            <p:ph idx="1"/>
          </p:nvPr>
        </p:nvSpPr>
        <p:spPr>
          <a:xfrm>
            <a:off x="426128" y="1949605"/>
            <a:ext cx="8260672" cy="4191000"/>
          </a:xfrm>
        </p:spPr>
        <p:txBody>
          <a:bodyPr>
            <a:normAutofit/>
          </a:bodyPr>
          <a:lstStyle/>
          <a:p>
            <a:pPr marL="0" indent="0" defTabSz="457200">
              <a:spcBef>
                <a:spcPts val="0"/>
              </a:spcBef>
              <a:buClrTx/>
              <a:buNone/>
              <a:defRPr/>
            </a:pPr>
            <a:r>
              <a:rPr lang="en-US" sz="2800" dirty="0" smtClean="0">
                <a:solidFill>
                  <a:schemeClr val="tx1"/>
                </a:solidFill>
              </a:rPr>
              <a:t>Nieto writes: “Society </a:t>
            </a:r>
            <a:r>
              <a:rPr lang="en-US" sz="2800" dirty="0">
                <a:solidFill>
                  <a:schemeClr val="tx1"/>
                </a:solidFill>
              </a:rPr>
              <a:t>categorizes people according to visible and invisible traits, uses classifications to deduce fixed behavioral and mental traits, and then applies policies and practices that jeopardize some groups and benefits other groups. Classifications based on race, ethnicity, gender, social class, religion, culture are all around us; frequently they result in gross exaggerations or stereotypes.”</a:t>
            </a:r>
          </a:p>
          <a:p>
            <a:pPr marL="0" indent="0" defTabSz="457200">
              <a:spcBef>
                <a:spcPts val="0"/>
              </a:spcBef>
              <a:buClrTx/>
              <a:buNone/>
              <a:defRPr/>
            </a:pPr>
            <a:endParaRPr lang="en-US" sz="2800" dirty="0"/>
          </a:p>
          <a:p>
            <a:pPr marL="114300" indent="0">
              <a:buNone/>
            </a:pPr>
            <a:endParaRPr lang="en-US" sz="2800" dirty="0" smtClean="0">
              <a:solidFill>
                <a:schemeClr val="tx1"/>
              </a:solidFill>
            </a:endParaRPr>
          </a:p>
        </p:txBody>
      </p:sp>
    </p:spTree>
    <p:extLst>
      <p:ext uri="{BB962C8B-B14F-4D97-AF65-F5344CB8AC3E}">
        <p14:creationId xmlns:p14="http://schemas.microsoft.com/office/powerpoint/2010/main" val="414092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solidFill>
                  <a:schemeClr val="tx1"/>
                </a:solidFill>
              </a:rPr>
              <a:t>C</a:t>
            </a:r>
            <a:r>
              <a:rPr lang="en-US" sz="4400" dirty="0" smtClean="0">
                <a:solidFill>
                  <a:schemeClr val="tx1"/>
                </a:solidFill>
              </a:rPr>
              <a:t>ase study: Linda Howard</a:t>
            </a:r>
            <a:endParaRPr lang="en-US" sz="4400" dirty="0">
              <a:solidFill>
                <a:schemeClr val="tx1"/>
              </a:solidFill>
            </a:endParaRPr>
          </a:p>
        </p:txBody>
      </p:sp>
      <p:sp>
        <p:nvSpPr>
          <p:cNvPr id="3" name="Content Placeholder 2"/>
          <p:cNvSpPr>
            <a:spLocks noGrp="1"/>
          </p:cNvSpPr>
          <p:nvPr>
            <p:ph idx="1"/>
          </p:nvPr>
        </p:nvSpPr>
        <p:spPr>
          <a:xfrm>
            <a:off x="304800" y="1752600"/>
            <a:ext cx="8382000" cy="4800600"/>
          </a:xfrm>
        </p:spPr>
        <p:txBody>
          <a:bodyPr>
            <a:normAutofit fontScale="92500" lnSpcReduction="10000"/>
          </a:bodyPr>
          <a:lstStyle/>
          <a:p>
            <a:pPr marL="114300" indent="0">
              <a:buNone/>
            </a:pPr>
            <a:r>
              <a:rPr lang="en-US" sz="2600" dirty="0" smtClean="0">
                <a:solidFill>
                  <a:schemeClr val="tx1"/>
                </a:solidFill>
              </a:rPr>
              <a:t>1.  What does culture mean for Linda? Does her view 	of herself match how others view her?</a:t>
            </a:r>
          </a:p>
          <a:p>
            <a:pPr marL="628650" indent="-514350">
              <a:buAutoNum type="arabicPeriod"/>
            </a:pPr>
            <a:endParaRPr lang="en-US" sz="2600" dirty="0" smtClean="0">
              <a:solidFill>
                <a:schemeClr val="tx1"/>
              </a:solidFill>
            </a:endParaRPr>
          </a:p>
          <a:p>
            <a:pPr marL="114300" indent="0">
              <a:buNone/>
            </a:pPr>
            <a:r>
              <a:rPr lang="en-US" sz="2600" dirty="0" smtClean="0">
                <a:solidFill>
                  <a:schemeClr val="tx1"/>
                </a:solidFill>
              </a:rPr>
              <a:t>2.  She thinks “we’re all racist in a sense.” Do </a:t>
            </a:r>
          </a:p>
          <a:p>
            <a:pPr marL="114300" indent="0">
              <a:buNone/>
            </a:pPr>
            <a:r>
              <a:rPr lang="en-US" sz="2600" dirty="0" smtClean="0">
                <a:solidFill>
                  <a:schemeClr val="tx1"/>
                </a:solidFill>
              </a:rPr>
              <a:t>	you think there’s some truth to this?</a:t>
            </a:r>
          </a:p>
          <a:p>
            <a:pPr marL="114300" indent="0">
              <a:buNone/>
            </a:pPr>
            <a:endParaRPr lang="en-US" sz="2600" dirty="0">
              <a:solidFill>
                <a:schemeClr val="tx1"/>
              </a:solidFill>
            </a:endParaRPr>
          </a:p>
          <a:p>
            <a:pPr marL="114300" indent="0">
              <a:buNone/>
            </a:pPr>
            <a:r>
              <a:rPr lang="en-US" sz="2600" dirty="0" smtClean="0">
                <a:solidFill>
                  <a:schemeClr val="tx1"/>
                </a:solidFill>
              </a:rPr>
              <a:t>3.  One of her teachers said she can go to 	Harvard and talk with people, and she can 	go out in the street and “rap with </a:t>
            </a:r>
            <a:r>
              <a:rPr lang="en-US" sz="2600" dirty="0" err="1" smtClean="0">
                <a:solidFill>
                  <a:schemeClr val="tx1"/>
                </a:solidFill>
              </a:rPr>
              <a:t>y’all</a:t>
            </a:r>
            <a:r>
              <a:rPr lang="en-US" sz="2600" dirty="0" smtClean="0">
                <a:solidFill>
                  <a:schemeClr val="tx1"/>
                </a:solidFill>
              </a:rPr>
              <a:t>.” Linda 	loves this – having her “street talk” and being 	able to “talk properly.” This reflects perceptions 	about language and being successful. Why is 	Linda’s view important? </a:t>
            </a:r>
            <a:endParaRPr lang="en-US" sz="2600" dirty="0">
              <a:solidFill>
                <a:schemeClr val="tx1"/>
              </a:solidFill>
            </a:endParaRPr>
          </a:p>
          <a:p>
            <a:pPr marL="114300" indent="0">
              <a:buNone/>
            </a:pPr>
            <a:endParaRPr lang="en-US" sz="2800" dirty="0" smtClean="0">
              <a:solidFill>
                <a:schemeClr val="tx1"/>
              </a:solidFill>
            </a:endParaRPr>
          </a:p>
          <a:p>
            <a:endParaRPr lang="en-US" dirty="0"/>
          </a:p>
        </p:txBody>
      </p:sp>
    </p:spTree>
    <p:extLst>
      <p:ext uri="{BB962C8B-B14F-4D97-AF65-F5344CB8AC3E}">
        <p14:creationId xmlns:p14="http://schemas.microsoft.com/office/powerpoint/2010/main" val="40788173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solidFill>
                  <a:schemeClr val="tx1"/>
                </a:solidFill>
              </a:rPr>
              <a:t>Case study: rich miller</a:t>
            </a:r>
            <a:endParaRPr lang="en-US" sz="4400" dirty="0">
              <a:solidFill>
                <a:schemeClr val="tx1"/>
              </a:solidFill>
            </a:endParaRPr>
          </a:p>
        </p:txBody>
      </p:sp>
      <p:sp>
        <p:nvSpPr>
          <p:cNvPr id="3" name="Content Placeholder 2"/>
          <p:cNvSpPr>
            <a:spLocks noGrp="1"/>
          </p:cNvSpPr>
          <p:nvPr>
            <p:ph idx="1"/>
          </p:nvPr>
        </p:nvSpPr>
        <p:spPr>
          <a:xfrm>
            <a:off x="301295" y="1676400"/>
            <a:ext cx="8510337" cy="4953000"/>
          </a:xfrm>
        </p:spPr>
        <p:txBody>
          <a:bodyPr>
            <a:normAutofit fontScale="92500" lnSpcReduction="20000"/>
          </a:bodyPr>
          <a:lstStyle/>
          <a:p>
            <a:pPr marL="114300" indent="0">
              <a:buNone/>
            </a:pPr>
            <a:r>
              <a:rPr lang="en-US" sz="2800" dirty="0" smtClean="0">
                <a:solidFill>
                  <a:schemeClr val="tx1"/>
                </a:solidFill>
              </a:rPr>
              <a:t>1.  Rich has a strong sense of self instilled by his 	mother who pushes education. Yet, his 	experiences in society and in a mostly African 	American school contradict this message. 	Discuss his school experiences and how they 	influenced how he sees himself as a student. </a:t>
            </a:r>
          </a:p>
          <a:p>
            <a:pPr marL="114300" indent="0">
              <a:buNone/>
            </a:pPr>
            <a:endParaRPr lang="en-US" sz="2800" dirty="0" smtClean="0">
              <a:solidFill>
                <a:schemeClr val="tx1"/>
              </a:solidFill>
            </a:endParaRPr>
          </a:p>
          <a:p>
            <a:pPr marL="114300" indent="0">
              <a:buNone/>
            </a:pPr>
            <a:r>
              <a:rPr lang="en-US" sz="2800" dirty="0" smtClean="0">
                <a:solidFill>
                  <a:schemeClr val="tx1"/>
                </a:solidFill>
              </a:rPr>
              <a:t>2.  Even with a strong identity, Rich shares some 	negative perceptions about his race. How 	have these negative perceptions affected 	him? </a:t>
            </a:r>
          </a:p>
          <a:p>
            <a:pPr marL="114300" indent="0">
              <a:buNone/>
            </a:pPr>
            <a:endParaRPr lang="en-US" sz="2800" dirty="0" smtClean="0">
              <a:solidFill>
                <a:schemeClr val="tx1"/>
              </a:solidFill>
            </a:endParaRPr>
          </a:p>
          <a:p>
            <a:pPr marL="114300" indent="0">
              <a:buNone/>
            </a:pPr>
            <a:r>
              <a:rPr lang="en-US" sz="2800" dirty="0" smtClean="0">
                <a:solidFill>
                  <a:schemeClr val="tx1"/>
                </a:solidFill>
              </a:rPr>
              <a:t>3.  What do you think he means by, “Self-respect is 	one gift that you give yourself?</a:t>
            </a:r>
          </a:p>
        </p:txBody>
      </p:sp>
    </p:spTree>
    <p:extLst>
      <p:ext uri="{BB962C8B-B14F-4D97-AF65-F5344CB8AC3E}">
        <p14:creationId xmlns:p14="http://schemas.microsoft.com/office/powerpoint/2010/main" val="17123323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solidFill>
                  <a:schemeClr val="tx1"/>
                </a:solidFill>
              </a:rPr>
              <a:t>Case study: Vanessa </a:t>
            </a:r>
            <a:r>
              <a:rPr lang="en-US" sz="4400" dirty="0" err="1" smtClean="0">
                <a:solidFill>
                  <a:schemeClr val="tx1"/>
                </a:solidFill>
              </a:rPr>
              <a:t>Mattison</a:t>
            </a:r>
            <a:endParaRPr lang="en-US" sz="4400" dirty="0">
              <a:solidFill>
                <a:schemeClr val="tx1"/>
              </a:solidFill>
            </a:endParaRPr>
          </a:p>
        </p:txBody>
      </p:sp>
      <p:sp>
        <p:nvSpPr>
          <p:cNvPr id="3" name="Content Placeholder 2"/>
          <p:cNvSpPr>
            <a:spLocks noGrp="1"/>
          </p:cNvSpPr>
          <p:nvPr>
            <p:ph idx="1"/>
          </p:nvPr>
        </p:nvSpPr>
        <p:spPr>
          <a:xfrm>
            <a:off x="426128" y="1752600"/>
            <a:ext cx="8260672" cy="4800600"/>
          </a:xfrm>
        </p:spPr>
        <p:txBody>
          <a:bodyPr>
            <a:normAutofit/>
          </a:bodyPr>
          <a:lstStyle/>
          <a:p>
            <a:pPr marL="114300" indent="0">
              <a:buNone/>
            </a:pPr>
            <a:r>
              <a:rPr lang="en-US" dirty="0" smtClean="0">
                <a:solidFill>
                  <a:schemeClr val="tx1"/>
                </a:solidFill>
              </a:rPr>
              <a:t>1.  Vanessa seemed uncomfortable discussing racial, class or cultural differences. Her approach was that differences are not important – the “color-blind” approach. Why is this approach harmful to </a:t>
            </a:r>
            <a:r>
              <a:rPr lang="en-US" u="sng" dirty="0" smtClean="0">
                <a:solidFill>
                  <a:schemeClr val="tx1"/>
                </a:solidFill>
              </a:rPr>
              <a:t>all </a:t>
            </a:r>
            <a:r>
              <a:rPr lang="en-US" dirty="0" smtClean="0">
                <a:solidFill>
                  <a:schemeClr val="tx1"/>
                </a:solidFill>
              </a:rPr>
              <a:t>students?</a:t>
            </a:r>
            <a:endParaRPr lang="en-US" dirty="0">
              <a:solidFill>
                <a:schemeClr val="tx1"/>
              </a:solidFill>
            </a:endParaRPr>
          </a:p>
          <a:p>
            <a:pPr marL="114300" indent="0">
              <a:buNone/>
            </a:pPr>
            <a:endParaRPr lang="en-US" dirty="0" smtClean="0">
              <a:solidFill>
                <a:schemeClr val="tx1"/>
              </a:solidFill>
            </a:endParaRPr>
          </a:p>
          <a:p>
            <a:pPr marL="114300" indent="0">
              <a:buNone/>
            </a:pPr>
            <a:r>
              <a:rPr lang="en-US" dirty="0" smtClean="0">
                <a:solidFill>
                  <a:schemeClr val="tx1"/>
                </a:solidFill>
              </a:rPr>
              <a:t>2.  The author (Nieto) writes that research shows that Whites students are much less likely than students of color to identify ethnicity as important to their identity. Why do you think that’s the case? Are there exceptions?</a:t>
            </a:r>
            <a:endParaRPr lang="en-US" dirty="0">
              <a:solidFill>
                <a:schemeClr val="tx1"/>
              </a:solidFill>
            </a:endParaRPr>
          </a:p>
        </p:txBody>
      </p:sp>
    </p:spTree>
    <p:extLst>
      <p:ext uri="{BB962C8B-B14F-4D97-AF65-F5344CB8AC3E}">
        <p14:creationId xmlns:p14="http://schemas.microsoft.com/office/powerpoint/2010/main" val="34704486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solidFill>
                  <a:schemeClr val="tx1"/>
                </a:solidFill>
              </a:rPr>
              <a:t>For Thursday</a:t>
            </a:r>
            <a:endParaRPr lang="en-US" sz="4400" dirty="0">
              <a:solidFill>
                <a:schemeClr val="tx1"/>
              </a:solidFill>
            </a:endParaRPr>
          </a:p>
        </p:txBody>
      </p:sp>
      <p:sp>
        <p:nvSpPr>
          <p:cNvPr id="3" name="Content Placeholder 2"/>
          <p:cNvSpPr>
            <a:spLocks noGrp="1"/>
          </p:cNvSpPr>
          <p:nvPr>
            <p:ph idx="1"/>
          </p:nvPr>
        </p:nvSpPr>
        <p:spPr>
          <a:xfrm>
            <a:off x="426128" y="2057400"/>
            <a:ext cx="8260672" cy="3962400"/>
          </a:xfrm>
        </p:spPr>
        <p:txBody>
          <a:bodyPr>
            <a:normAutofit/>
          </a:bodyPr>
          <a:lstStyle/>
          <a:p>
            <a:r>
              <a:rPr lang="en-US" sz="2800" dirty="0" smtClean="0">
                <a:solidFill>
                  <a:schemeClr val="tx1"/>
                </a:solidFill>
              </a:rPr>
              <a:t>We’ll talk about the concept of culture. What is culture? </a:t>
            </a:r>
          </a:p>
          <a:p>
            <a:endParaRPr lang="en-US" sz="2800" dirty="0" smtClean="0">
              <a:solidFill>
                <a:schemeClr val="tx1"/>
              </a:solidFill>
            </a:endParaRPr>
          </a:p>
          <a:p>
            <a:endParaRPr lang="en-US" sz="2800" dirty="0">
              <a:solidFill>
                <a:schemeClr val="tx1"/>
              </a:solidFill>
            </a:endParaRPr>
          </a:p>
          <a:p>
            <a:r>
              <a:rPr lang="en-US" sz="2800" dirty="0" smtClean="0">
                <a:solidFill>
                  <a:schemeClr val="tx1"/>
                </a:solidFill>
              </a:rPr>
              <a:t>How does school culture impact students? </a:t>
            </a:r>
            <a:endParaRPr lang="en-US" sz="2800" dirty="0">
              <a:solidFill>
                <a:schemeClr val="tx1"/>
              </a:solidFill>
            </a:endParaRPr>
          </a:p>
        </p:txBody>
      </p:sp>
    </p:spTree>
    <p:extLst>
      <p:ext uri="{BB962C8B-B14F-4D97-AF65-F5344CB8AC3E}">
        <p14:creationId xmlns:p14="http://schemas.microsoft.com/office/powerpoint/2010/main" val="18818979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Adjacenc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3.xml><?xml version="1.0" encoding="utf-8"?>
<a:theme xmlns:a="http://schemas.openxmlformats.org/drawingml/2006/main" name="Office Theme">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6620</TotalTime>
  <Words>1353</Words>
  <Application>Microsoft Office PowerPoint</Application>
  <PresentationFormat>On-screen Show (4:3)</PresentationFormat>
  <Paragraphs>169</Paragraphs>
  <Slides>23</Slides>
  <Notes>23</Notes>
  <HiddenSlides>0</HiddenSlides>
  <MMClips>0</MMClips>
  <ScaleCrop>false</ScaleCrop>
  <HeadingPairs>
    <vt:vector size="8" baseType="variant">
      <vt:variant>
        <vt:lpstr>Fonts Used</vt:lpstr>
      </vt:variant>
      <vt:variant>
        <vt:i4>5</vt:i4>
      </vt:variant>
      <vt:variant>
        <vt:lpstr>Theme</vt:lpstr>
      </vt:variant>
      <vt:variant>
        <vt:i4>5</vt:i4>
      </vt:variant>
      <vt:variant>
        <vt:lpstr>Embedded OLE Servers</vt:lpstr>
      </vt:variant>
      <vt:variant>
        <vt:i4>1</vt:i4>
      </vt:variant>
      <vt:variant>
        <vt:lpstr>Slide Titles</vt:lpstr>
      </vt:variant>
      <vt:variant>
        <vt:i4>23</vt:i4>
      </vt:variant>
    </vt:vector>
  </HeadingPairs>
  <TitlesOfParts>
    <vt:vector size="34" baseType="lpstr">
      <vt:lpstr>Arial</vt:lpstr>
      <vt:lpstr>Book Antiqua</vt:lpstr>
      <vt:lpstr>Calibri</vt:lpstr>
      <vt:lpstr>Cambria</vt:lpstr>
      <vt:lpstr>Century Gothic</vt:lpstr>
      <vt:lpstr>Apothecary</vt:lpstr>
      <vt:lpstr>Adjacency</vt:lpstr>
      <vt:lpstr>Office Theme</vt:lpstr>
      <vt:lpstr>1_Office Theme</vt:lpstr>
      <vt:lpstr>2_Office Theme</vt:lpstr>
      <vt:lpstr>Document</vt:lpstr>
      <vt:lpstr>EDS/SOC 117 Week 2, tuesday</vt:lpstr>
      <vt:lpstr>reminders</vt:lpstr>
      <vt:lpstr>Common assumptions</vt:lpstr>
      <vt:lpstr> Longstanding Conversation in Social Science: What Determines Our success or failure?</vt:lpstr>
      <vt:lpstr>View #1: Schools as provider of equal opportunity</vt:lpstr>
      <vt:lpstr> View #2: Schools reproduce social inequalities (Economic model)</vt:lpstr>
      <vt:lpstr>Anyon , Social Class and the Hidden Curriculum of Work</vt:lpstr>
      <vt:lpstr>Education is never neutral</vt:lpstr>
      <vt:lpstr>PowerPoint Presentation</vt:lpstr>
      <vt:lpstr>What Difference Does Difference Make?   (in our society, our lives and in education)</vt:lpstr>
      <vt:lpstr>The Social Construction of Race</vt:lpstr>
      <vt:lpstr>PowerPoint Presentation</vt:lpstr>
      <vt:lpstr>PowerPoint Presentation</vt:lpstr>
      <vt:lpstr>Legal Examples: Race &amp; Rights</vt:lpstr>
      <vt:lpstr>Legal Examples: Race &amp; Rights</vt:lpstr>
      <vt:lpstr>Legal Examples: Race &amp; Rights</vt:lpstr>
      <vt:lpstr>Interracial marriage complicates racial labels</vt:lpstr>
      <vt:lpstr>Language changes over time</vt:lpstr>
      <vt:lpstr>Silence, fear, denial</vt:lpstr>
      <vt:lpstr>Case study: Linda Howard</vt:lpstr>
      <vt:lpstr>Case study: rich miller</vt:lpstr>
      <vt:lpstr>Case study: Vanessa Mattison</vt:lpstr>
      <vt:lpstr>For Thursday</vt:lpstr>
    </vt:vector>
  </TitlesOfParts>
  <Company>UCSD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EDS/Soc 117</dc:title>
  <dc:creator>Amanda Datnow</dc:creator>
  <cp:lastModifiedBy>HP</cp:lastModifiedBy>
  <cp:revision>238</cp:revision>
  <cp:lastPrinted>2018-04-10T15:39:03Z</cp:lastPrinted>
  <dcterms:created xsi:type="dcterms:W3CDTF">2013-03-25T23:09:16Z</dcterms:created>
  <dcterms:modified xsi:type="dcterms:W3CDTF">2019-01-15T16:07:55Z</dcterms:modified>
</cp:coreProperties>
</file>